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60" r:id="rId3"/>
    <p:sldId id="261" r:id="rId4"/>
    <p:sldId id="259" r:id="rId5"/>
  </p:sldIdLst>
  <p:sldSz cx="6858000" cy="9906000" type="A4"/>
  <p:notesSz cx="6858000" cy="9906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6069"/>
    <a:srgbClr val="6CBE99"/>
    <a:srgbClr val="009197"/>
    <a:srgbClr val="F0AB00"/>
    <a:srgbClr val="01B0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2094" y="-132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91FD3D59-11EE-4CB1-AA5A-EE5EC28E33EB}" type="datetimeFigureOut">
              <a:rPr lang="es-ES" smtClean="0"/>
              <a:t>03/03/2026</a:t>
            </a:fld>
            <a:endParaRPr lang="es-ES"/>
          </a:p>
        </p:txBody>
      </p:sp>
      <p:sp>
        <p:nvSpPr>
          <p:cNvPr id="4" name="Marcador de imagen de diapositiva 3"/>
          <p:cNvSpPr>
            <a:spLocks noGrp="1" noRot="1" noChangeAspect="1"/>
          </p:cNvSpPr>
          <p:nvPr>
            <p:ph type="sldImg" idx="2"/>
          </p:nvPr>
        </p:nvSpPr>
        <p:spPr>
          <a:xfrm>
            <a:off x="2271713" y="1238250"/>
            <a:ext cx="2314575" cy="33432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767263"/>
            <a:ext cx="5486400" cy="390048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09113"/>
            <a:ext cx="2971800" cy="4968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9409113"/>
            <a:ext cx="2971800" cy="496887"/>
          </a:xfrm>
          <a:prstGeom prst="rect">
            <a:avLst/>
          </a:prstGeom>
        </p:spPr>
        <p:txBody>
          <a:bodyPr vert="horz" lIns="91440" tIns="45720" rIns="91440" bIns="45720" rtlCol="0" anchor="b"/>
          <a:lstStyle>
            <a:lvl1pPr algn="r">
              <a:defRPr sz="1200"/>
            </a:lvl1pPr>
          </a:lstStyle>
          <a:p>
            <a:fld id="{3F2BA98F-E64D-45CF-9F50-62956F6528CD}" type="slidenum">
              <a:rPr lang="es-ES" smtClean="0"/>
              <a:t>‹Nº›</a:t>
            </a:fld>
            <a:endParaRPr lang="es-ES"/>
          </a:p>
        </p:txBody>
      </p:sp>
    </p:spTree>
    <p:extLst>
      <p:ext uri="{BB962C8B-B14F-4D97-AF65-F5344CB8AC3E}">
        <p14:creationId xmlns:p14="http://schemas.microsoft.com/office/powerpoint/2010/main" val="1912225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F2BA98F-E64D-45CF-9F50-62956F6528CD}" type="slidenum">
              <a:rPr lang="es-ES" smtClean="0"/>
              <a:t>2</a:t>
            </a:fld>
            <a:endParaRPr lang="es-ES"/>
          </a:p>
        </p:txBody>
      </p:sp>
    </p:spTree>
    <p:extLst>
      <p:ext uri="{BB962C8B-B14F-4D97-AF65-F5344CB8AC3E}">
        <p14:creationId xmlns:p14="http://schemas.microsoft.com/office/powerpoint/2010/main" val="1870768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350" y="3070860"/>
            <a:ext cx="5829300" cy="2080259"/>
          </a:xfrm>
          <a:prstGeom prst="rect">
            <a:avLst/>
          </a:prstGeom>
        </p:spPr>
        <p:txBody>
          <a:bodyPr wrap="square" lIns="0" tIns="0" rIns="0" bIns="0">
            <a:spAutoFit/>
          </a:bodyPr>
          <a:lstStyle>
            <a:lvl1pPr>
              <a:defRPr sz="3600" b="0" i="0">
                <a:solidFill>
                  <a:schemeClr val="bg1"/>
                </a:solidFill>
                <a:latin typeface="Calibri Light"/>
                <a:cs typeface="Calibri Light"/>
              </a:defRPr>
            </a:lvl1pPr>
          </a:lstStyle>
          <a:p>
            <a:endParaRPr/>
          </a:p>
        </p:txBody>
      </p:sp>
      <p:sp>
        <p:nvSpPr>
          <p:cNvPr id="3" name="Holder 3"/>
          <p:cNvSpPr>
            <a:spLocks noGrp="1"/>
          </p:cNvSpPr>
          <p:nvPr>
            <p:ph type="subTitle" idx="4"/>
          </p:nvPr>
        </p:nvSpPr>
        <p:spPr>
          <a:xfrm>
            <a:off x="1028700" y="5547360"/>
            <a:ext cx="4800600" cy="2476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Calibri Light"/>
                <a:cs typeface="Calibri Light"/>
              </a:defRPr>
            </a:lvl1pPr>
          </a:lstStyle>
          <a:p>
            <a:endParaRPr/>
          </a:p>
        </p:txBody>
      </p:sp>
      <p:sp>
        <p:nvSpPr>
          <p:cNvPr id="3" name="Holder 3"/>
          <p:cNvSpPr>
            <a:spLocks noGrp="1"/>
          </p:cNvSpPr>
          <p:nvPr>
            <p:ph sz="half" idx="2"/>
          </p:nvPr>
        </p:nvSpPr>
        <p:spPr>
          <a:xfrm>
            <a:off x="342900" y="2278380"/>
            <a:ext cx="2983230" cy="653796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1870" y="2278380"/>
            <a:ext cx="2983230" cy="653796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499741" y="2867659"/>
            <a:ext cx="3710940" cy="1671954"/>
          </a:xfrm>
          <a:prstGeom prst="rect">
            <a:avLst/>
          </a:prstGeom>
        </p:spPr>
        <p:txBody>
          <a:bodyPr wrap="square" lIns="0" tIns="0" rIns="0" bIns="0">
            <a:spAutoFit/>
          </a:bodyPr>
          <a:lstStyle>
            <a:lvl1pPr>
              <a:defRPr sz="3600" b="0" i="0">
                <a:solidFill>
                  <a:schemeClr val="bg1"/>
                </a:solidFill>
                <a:latin typeface="Calibri Light"/>
                <a:cs typeface="Calibri Light"/>
              </a:defRPr>
            </a:lvl1pPr>
          </a:lstStyle>
          <a:p>
            <a:endParaRPr/>
          </a:p>
        </p:txBody>
      </p:sp>
      <p:sp>
        <p:nvSpPr>
          <p:cNvPr id="3" name="Holder 3"/>
          <p:cNvSpPr>
            <a:spLocks noGrp="1"/>
          </p:cNvSpPr>
          <p:nvPr>
            <p:ph type="body" idx="1"/>
          </p:nvPr>
        </p:nvSpPr>
        <p:spPr>
          <a:xfrm>
            <a:off x="342900" y="2278380"/>
            <a:ext cx="6172200" cy="653796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331720" y="9212580"/>
            <a:ext cx="2194560" cy="4953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42900" y="9212580"/>
            <a:ext cx="1577340" cy="4953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3/3/2026</a:t>
            </a:fld>
            <a:endParaRPr lang="en-US"/>
          </a:p>
        </p:txBody>
      </p:sp>
      <p:sp>
        <p:nvSpPr>
          <p:cNvPr id="6" name="Holder 6"/>
          <p:cNvSpPr>
            <a:spLocks noGrp="1"/>
          </p:cNvSpPr>
          <p:nvPr>
            <p:ph type="sldNum" sz="quarter" idx="7"/>
          </p:nvPr>
        </p:nvSpPr>
        <p:spPr>
          <a:xfrm>
            <a:off x="4937760" y="9212580"/>
            <a:ext cx="1577340" cy="4953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obsevatoriocomerciocanarias.com/" TargetMode="External"/><Relationship Id="rId7" Type="http://schemas.openxmlformats.org/officeDocument/2006/relationships/image" Target="../media/image3.png"/><Relationship Id="rId2" Type="http://schemas.openxmlformats.org/officeDocument/2006/relationships/hyperlink" Target="https://www.bing.com/ck/a?!&amp;&amp;p=89652817f65ff3d790f111ad4ed6d78a62a0acdf1be9a4e4bb0dc593efb82df6JmltdHM9MTc1MDg5NjAwMA&amp;ptn=3&amp;ver=2&amp;hsh=4&amp;fclid=37a3ecec-a9d1-6d9c-16e0-f9bda8796c35&amp;psq=observatorio%2Bde%2Bcomercio%2Bde%2Bcanarias&amp;u=a1aHR0cHM6Ly9vYnNlcnZhdG9yaW9jb21lcmNpb2NhbmFyaWFzLmNvbS8&amp;ntb=1" TargetMode="Externa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hyperlink" Target="mailto:info@observatoriocomerciocanarias.com" TargetMode="External"/><Relationship Id="rId9"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www.obsevatoriocomerciocanarias.com/" TargetMode="External"/><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hyperlink" Target="https://www.bing.com/ck/a?!&amp;&amp;p=89652817f65ff3d790f111ad4ed6d78a62a0acdf1be9a4e4bb0dc593efb82df6JmltdHM9MTc1MDg5NjAwMA&amp;ptn=3&amp;ver=2&amp;hsh=4&amp;fclid=37a3ecec-a9d1-6d9c-16e0-f9bda8796c35&amp;psq=observatorio%2Bde%2Bcomercio%2Bde%2Bcanarias&amp;u=a1aHR0cHM6Ly9vYnNlcnZhdG9yaW9jb21lcmNpb2NhbmFyaWFzLmNvbS8&amp;ntb=1" TargetMode="External"/><Relationship Id="rId4" Type="http://schemas.openxmlformats.org/officeDocument/2006/relationships/hyperlink" Target="mailto:info@observatoriocomerciocanarias.com"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91001" y="7748651"/>
            <a:ext cx="2976880" cy="818515"/>
          </a:xfrm>
          <a:prstGeom prst="rect">
            <a:avLst/>
          </a:prstGeom>
        </p:spPr>
        <p:txBody>
          <a:bodyPr vert="horz" wrap="square" lIns="0" tIns="0" rIns="0" bIns="0" rtlCol="0">
            <a:spAutoFit/>
          </a:bodyPr>
          <a:lstStyle/>
          <a:p>
            <a:pPr>
              <a:lnSpc>
                <a:spcPts val="1335"/>
              </a:lnSpc>
            </a:pPr>
            <a:r>
              <a:rPr lang="es-ES" sz="1400" spc="-10" noProof="0" dirty="0">
                <a:solidFill>
                  <a:srgbClr val="767070"/>
                </a:solidFill>
                <a:latin typeface="Calibri"/>
                <a:cs typeface="Calibri"/>
                <a:hlinkClick r:id="rId2"/>
              </a:rPr>
              <a:t>www.obsevatoriocomercio</a:t>
            </a:r>
            <a:r>
              <a:rPr lang="es-ES" sz="1400" spc="-10" noProof="0" dirty="0">
                <a:solidFill>
                  <a:srgbClr val="767070"/>
                </a:solidFill>
                <a:latin typeface="Calibri"/>
                <a:cs typeface="Calibri"/>
                <a:hlinkClick r:id="rId3"/>
              </a:rPr>
              <a:t>canarias.com</a:t>
            </a:r>
            <a:endParaRPr lang="es-ES" sz="1400" noProof="0" dirty="0">
              <a:latin typeface="Calibri"/>
              <a:cs typeface="Calibri"/>
            </a:endParaRPr>
          </a:p>
          <a:p>
            <a:pPr>
              <a:lnSpc>
                <a:spcPct val="100000"/>
              </a:lnSpc>
              <a:spcBef>
                <a:spcPts val="840"/>
              </a:spcBef>
            </a:pPr>
            <a:r>
              <a:rPr lang="es-ES" sz="1400" spc="-10" noProof="0" dirty="0">
                <a:solidFill>
                  <a:srgbClr val="767070"/>
                </a:solidFill>
                <a:latin typeface="Calibri"/>
                <a:cs typeface="Calibri"/>
                <a:hlinkClick r:id="rId2"/>
              </a:rPr>
              <a:t>info@observatoriocomerciocan</a:t>
            </a:r>
            <a:r>
              <a:rPr lang="es-ES" sz="1400" spc="-10" noProof="0" dirty="0">
                <a:solidFill>
                  <a:srgbClr val="767070"/>
                </a:solidFill>
                <a:latin typeface="Calibri"/>
                <a:cs typeface="Calibri"/>
                <a:hlinkClick r:id="rId4"/>
              </a:rPr>
              <a:t>arias.com</a:t>
            </a:r>
            <a:endParaRPr lang="es-ES" sz="1400" noProof="0" dirty="0">
              <a:latin typeface="Calibri"/>
              <a:cs typeface="Calibri"/>
            </a:endParaRPr>
          </a:p>
          <a:p>
            <a:pPr>
              <a:lnSpc>
                <a:spcPct val="100000"/>
              </a:lnSpc>
              <a:spcBef>
                <a:spcPts val="840"/>
              </a:spcBef>
            </a:pPr>
            <a:r>
              <a:rPr lang="es-ES" sz="1400" noProof="0" dirty="0">
                <a:solidFill>
                  <a:srgbClr val="767070"/>
                </a:solidFill>
                <a:latin typeface="Calibri"/>
                <a:cs typeface="Calibri"/>
              </a:rPr>
              <a:t>666</a:t>
            </a:r>
            <a:r>
              <a:rPr lang="es-ES" sz="1400" spc="-20" noProof="0" dirty="0">
                <a:solidFill>
                  <a:srgbClr val="767070"/>
                </a:solidFill>
                <a:latin typeface="Calibri"/>
                <a:cs typeface="Calibri"/>
              </a:rPr>
              <a:t> </a:t>
            </a:r>
            <a:r>
              <a:rPr lang="es-ES" sz="1400" noProof="0" dirty="0">
                <a:solidFill>
                  <a:srgbClr val="767070"/>
                </a:solidFill>
                <a:latin typeface="Calibri"/>
                <a:cs typeface="Calibri"/>
              </a:rPr>
              <a:t>666</a:t>
            </a:r>
            <a:r>
              <a:rPr lang="es-ES" sz="1400" spc="-20" noProof="0" dirty="0">
                <a:solidFill>
                  <a:srgbClr val="767070"/>
                </a:solidFill>
                <a:latin typeface="Calibri"/>
                <a:cs typeface="Calibri"/>
              </a:rPr>
              <a:t> </a:t>
            </a:r>
            <a:r>
              <a:rPr lang="es-ES" sz="1400" spc="-25" noProof="0" dirty="0">
                <a:solidFill>
                  <a:srgbClr val="767070"/>
                </a:solidFill>
                <a:latin typeface="Calibri"/>
                <a:cs typeface="Calibri"/>
              </a:rPr>
              <a:t>666</a:t>
            </a:r>
            <a:endParaRPr lang="es-ES" sz="1400" noProof="0" dirty="0">
              <a:latin typeface="Calibri"/>
              <a:cs typeface="Calibri"/>
            </a:endParaRPr>
          </a:p>
        </p:txBody>
      </p:sp>
      <p:pic>
        <p:nvPicPr>
          <p:cNvPr id="3" name="object 3"/>
          <p:cNvPicPr/>
          <p:nvPr/>
        </p:nvPicPr>
        <p:blipFill>
          <a:blip r:embed="rId5" cstate="print"/>
          <a:stretch>
            <a:fillRect/>
          </a:stretch>
        </p:blipFill>
        <p:spPr>
          <a:xfrm>
            <a:off x="2784265" y="8359123"/>
            <a:ext cx="200047" cy="200602"/>
          </a:xfrm>
          <a:prstGeom prst="rect">
            <a:avLst/>
          </a:prstGeom>
        </p:spPr>
      </p:pic>
      <p:pic>
        <p:nvPicPr>
          <p:cNvPr id="4" name="object 4"/>
          <p:cNvPicPr/>
          <p:nvPr/>
        </p:nvPicPr>
        <p:blipFill>
          <a:blip r:embed="rId6" cstate="print"/>
          <a:stretch>
            <a:fillRect/>
          </a:stretch>
        </p:blipFill>
        <p:spPr>
          <a:xfrm>
            <a:off x="2783959" y="8088597"/>
            <a:ext cx="200604" cy="140427"/>
          </a:xfrm>
          <a:prstGeom prst="rect">
            <a:avLst/>
          </a:prstGeom>
        </p:spPr>
      </p:pic>
      <p:grpSp>
        <p:nvGrpSpPr>
          <p:cNvPr id="5" name="object 5"/>
          <p:cNvGrpSpPr/>
          <p:nvPr/>
        </p:nvGrpSpPr>
        <p:grpSpPr>
          <a:xfrm>
            <a:off x="2747694" y="7772817"/>
            <a:ext cx="273685" cy="166370"/>
            <a:chOff x="2747694" y="7772817"/>
            <a:chExt cx="273685" cy="166370"/>
          </a:xfrm>
        </p:grpSpPr>
        <p:pic>
          <p:nvPicPr>
            <p:cNvPr id="6" name="object 6"/>
            <p:cNvPicPr/>
            <p:nvPr/>
          </p:nvPicPr>
          <p:blipFill>
            <a:blip r:embed="rId7" cstate="print"/>
            <a:stretch>
              <a:fillRect/>
            </a:stretch>
          </p:blipFill>
          <p:spPr>
            <a:xfrm>
              <a:off x="2783355" y="7772817"/>
              <a:ext cx="202086" cy="136710"/>
            </a:xfrm>
            <a:prstGeom prst="rect">
              <a:avLst/>
            </a:prstGeom>
          </p:spPr>
        </p:pic>
        <p:sp>
          <p:nvSpPr>
            <p:cNvPr id="7" name="object 7"/>
            <p:cNvSpPr/>
            <p:nvPr/>
          </p:nvSpPr>
          <p:spPr>
            <a:xfrm>
              <a:off x="2747683" y="7921243"/>
              <a:ext cx="273685" cy="17780"/>
            </a:xfrm>
            <a:custGeom>
              <a:avLst/>
              <a:gdLst/>
              <a:ahLst/>
              <a:cxnLst/>
              <a:rect l="l" t="t" r="r" b="b"/>
              <a:pathLst>
                <a:path w="273685" h="17779">
                  <a:moveTo>
                    <a:pt x="273418" y="0"/>
                  </a:moveTo>
                  <a:lnTo>
                    <a:pt x="154597" y="0"/>
                  </a:lnTo>
                  <a:lnTo>
                    <a:pt x="154597" y="5080"/>
                  </a:lnTo>
                  <a:lnTo>
                    <a:pt x="153746" y="5080"/>
                  </a:lnTo>
                  <a:lnTo>
                    <a:pt x="153746" y="6350"/>
                  </a:lnTo>
                  <a:lnTo>
                    <a:pt x="119735" y="6350"/>
                  </a:lnTo>
                  <a:lnTo>
                    <a:pt x="119735" y="5080"/>
                  </a:lnTo>
                  <a:lnTo>
                    <a:pt x="118922" y="5080"/>
                  </a:lnTo>
                  <a:lnTo>
                    <a:pt x="118922" y="0"/>
                  </a:lnTo>
                  <a:lnTo>
                    <a:pt x="0" y="0"/>
                  </a:lnTo>
                  <a:lnTo>
                    <a:pt x="0" y="5080"/>
                  </a:lnTo>
                  <a:lnTo>
                    <a:pt x="0" y="6350"/>
                  </a:lnTo>
                  <a:lnTo>
                    <a:pt x="0" y="12700"/>
                  </a:lnTo>
                  <a:lnTo>
                    <a:pt x="2565" y="12700"/>
                  </a:lnTo>
                  <a:lnTo>
                    <a:pt x="2565" y="17780"/>
                  </a:lnTo>
                  <a:lnTo>
                    <a:pt x="270852" y="17780"/>
                  </a:lnTo>
                  <a:lnTo>
                    <a:pt x="270852" y="12700"/>
                  </a:lnTo>
                  <a:lnTo>
                    <a:pt x="273418" y="12700"/>
                  </a:lnTo>
                  <a:lnTo>
                    <a:pt x="273418" y="6350"/>
                  </a:lnTo>
                  <a:lnTo>
                    <a:pt x="273418" y="5080"/>
                  </a:lnTo>
                  <a:lnTo>
                    <a:pt x="273418" y="0"/>
                  </a:lnTo>
                  <a:close/>
                </a:path>
              </a:pathLst>
            </a:custGeom>
            <a:solidFill>
              <a:srgbClr val="01B0B7"/>
            </a:solidFill>
          </p:spPr>
          <p:txBody>
            <a:bodyPr wrap="square" lIns="0" tIns="0" rIns="0" bIns="0" rtlCol="0"/>
            <a:lstStyle/>
            <a:p>
              <a:endParaRPr lang="es-ES" noProof="0" dirty="0"/>
            </a:p>
          </p:txBody>
        </p:sp>
        <p:pic>
          <p:nvPicPr>
            <p:cNvPr id="8" name="object 8"/>
            <p:cNvPicPr/>
            <p:nvPr/>
          </p:nvPicPr>
          <p:blipFill>
            <a:blip r:embed="rId8" cstate="print"/>
            <a:stretch>
              <a:fillRect/>
            </a:stretch>
          </p:blipFill>
          <p:spPr>
            <a:xfrm>
              <a:off x="2842792" y="7799564"/>
              <a:ext cx="83212" cy="83214"/>
            </a:xfrm>
            <a:prstGeom prst="rect">
              <a:avLst/>
            </a:prstGeom>
          </p:spPr>
        </p:pic>
      </p:grpSp>
      <p:pic>
        <p:nvPicPr>
          <p:cNvPr id="9" name="object 9"/>
          <p:cNvPicPr/>
          <p:nvPr/>
        </p:nvPicPr>
        <p:blipFill>
          <a:blip r:embed="rId9" cstate="print"/>
          <a:stretch>
            <a:fillRect/>
          </a:stretch>
        </p:blipFill>
        <p:spPr>
          <a:xfrm>
            <a:off x="3345734" y="321415"/>
            <a:ext cx="3207019" cy="625376"/>
          </a:xfrm>
          <a:prstGeom prst="rect">
            <a:avLst/>
          </a:prstGeom>
        </p:spPr>
      </p:pic>
      <p:grpSp>
        <p:nvGrpSpPr>
          <p:cNvPr id="10" name="object 10"/>
          <p:cNvGrpSpPr/>
          <p:nvPr/>
        </p:nvGrpSpPr>
        <p:grpSpPr>
          <a:xfrm>
            <a:off x="0" y="-1"/>
            <a:ext cx="6858000" cy="9906000"/>
            <a:chOff x="0" y="-1"/>
            <a:chExt cx="6858000" cy="9906000"/>
          </a:xfrm>
        </p:grpSpPr>
        <p:sp>
          <p:nvSpPr>
            <p:cNvPr id="11" name="object 11"/>
            <p:cNvSpPr/>
            <p:nvPr/>
          </p:nvSpPr>
          <p:spPr>
            <a:xfrm>
              <a:off x="1755901" y="2581782"/>
              <a:ext cx="5101590" cy="3465195"/>
            </a:xfrm>
            <a:custGeom>
              <a:avLst/>
              <a:gdLst/>
              <a:ahLst/>
              <a:cxnLst/>
              <a:rect l="l" t="t" r="r" b="b"/>
              <a:pathLst>
                <a:path w="5101590" h="3465195">
                  <a:moveTo>
                    <a:pt x="5101336" y="0"/>
                  </a:moveTo>
                  <a:lnTo>
                    <a:pt x="0" y="0"/>
                  </a:lnTo>
                  <a:lnTo>
                    <a:pt x="0" y="3465068"/>
                  </a:lnTo>
                  <a:lnTo>
                    <a:pt x="5101336" y="3465068"/>
                  </a:lnTo>
                  <a:lnTo>
                    <a:pt x="5101336" y="0"/>
                  </a:lnTo>
                  <a:close/>
                </a:path>
              </a:pathLst>
            </a:custGeom>
            <a:solidFill>
              <a:srgbClr val="01B0B7"/>
            </a:solidFill>
          </p:spPr>
          <p:txBody>
            <a:bodyPr wrap="square" lIns="0" tIns="0" rIns="0" bIns="0" rtlCol="0"/>
            <a:lstStyle/>
            <a:p>
              <a:endParaRPr lang="es-ES" noProof="0" dirty="0"/>
            </a:p>
          </p:txBody>
        </p:sp>
        <p:pic>
          <p:nvPicPr>
            <p:cNvPr id="12" name="object 12"/>
            <p:cNvPicPr/>
            <p:nvPr/>
          </p:nvPicPr>
          <p:blipFill>
            <a:blip r:embed="rId10" cstate="print"/>
            <a:stretch>
              <a:fillRect/>
            </a:stretch>
          </p:blipFill>
          <p:spPr>
            <a:xfrm>
              <a:off x="0" y="-1"/>
              <a:ext cx="2559685" cy="9905999"/>
            </a:xfrm>
            <a:prstGeom prst="rect">
              <a:avLst/>
            </a:prstGeom>
          </p:spPr>
        </p:pic>
        <p:sp>
          <p:nvSpPr>
            <p:cNvPr id="13" name="object 13"/>
            <p:cNvSpPr/>
            <p:nvPr/>
          </p:nvSpPr>
          <p:spPr>
            <a:xfrm>
              <a:off x="1755901" y="4600321"/>
              <a:ext cx="5102225" cy="1446530"/>
            </a:xfrm>
            <a:custGeom>
              <a:avLst/>
              <a:gdLst/>
              <a:ahLst/>
              <a:cxnLst/>
              <a:rect l="l" t="t" r="r" b="b"/>
              <a:pathLst>
                <a:path w="5102225" h="1446529">
                  <a:moveTo>
                    <a:pt x="5102098" y="0"/>
                  </a:moveTo>
                  <a:lnTo>
                    <a:pt x="0" y="0"/>
                  </a:lnTo>
                  <a:lnTo>
                    <a:pt x="0" y="1446529"/>
                  </a:lnTo>
                  <a:lnTo>
                    <a:pt x="5102098" y="1446529"/>
                  </a:lnTo>
                  <a:lnTo>
                    <a:pt x="5102098" y="0"/>
                  </a:lnTo>
                  <a:close/>
                </a:path>
              </a:pathLst>
            </a:custGeom>
            <a:solidFill>
              <a:srgbClr val="01B0B7"/>
            </a:solidFill>
          </p:spPr>
          <p:txBody>
            <a:bodyPr wrap="square" lIns="0" tIns="0" rIns="0" bIns="0" rtlCol="0"/>
            <a:lstStyle/>
            <a:p>
              <a:endParaRPr lang="es-ES" noProof="0" dirty="0"/>
            </a:p>
          </p:txBody>
        </p:sp>
      </p:grpSp>
      <p:sp>
        <p:nvSpPr>
          <p:cNvPr id="14" name="object 14"/>
          <p:cNvSpPr txBox="1"/>
          <p:nvPr/>
        </p:nvSpPr>
        <p:spPr>
          <a:xfrm>
            <a:off x="2499740" y="4579365"/>
            <a:ext cx="2605659" cy="382156"/>
          </a:xfrm>
          <a:prstGeom prst="rect">
            <a:avLst/>
          </a:prstGeom>
        </p:spPr>
        <p:txBody>
          <a:bodyPr vert="horz" wrap="square" lIns="0" tIns="12700" rIns="0" bIns="0" rtlCol="0">
            <a:spAutoFit/>
          </a:bodyPr>
          <a:lstStyle/>
          <a:p>
            <a:pPr marL="12700">
              <a:lnSpc>
                <a:spcPct val="100000"/>
              </a:lnSpc>
              <a:spcBef>
                <a:spcPts val="100"/>
              </a:spcBef>
            </a:pPr>
            <a:r>
              <a:rPr lang="es-ES" sz="2400" noProof="0" dirty="0">
                <a:solidFill>
                  <a:srgbClr val="FFFFFF"/>
                </a:solidFill>
                <a:latin typeface="Calibri"/>
                <a:cs typeface="Calibri"/>
              </a:rPr>
              <a:t>Febrero</a:t>
            </a:r>
            <a:r>
              <a:rPr lang="es-ES" sz="2400" spc="-25" noProof="0" dirty="0">
                <a:solidFill>
                  <a:srgbClr val="FFFFFF"/>
                </a:solidFill>
                <a:latin typeface="Calibri"/>
                <a:cs typeface="Calibri"/>
              </a:rPr>
              <a:t> </a:t>
            </a:r>
            <a:r>
              <a:rPr lang="es-ES" sz="2400" noProof="0" dirty="0">
                <a:solidFill>
                  <a:srgbClr val="FFFFFF"/>
                </a:solidFill>
                <a:latin typeface="Calibri"/>
                <a:cs typeface="Calibri"/>
              </a:rPr>
              <a:t>de </a:t>
            </a:r>
            <a:r>
              <a:rPr lang="es-ES" sz="2400" spc="-20" noProof="0" dirty="0">
                <a:solidFill>
                  <a:srgbClr val="FFFFFF"/>
                </a:solidFill>
                <a:latin typeface="Calibri"/>
                <a:cs typeface="Calibri"/>
              </a:rPr>
              <a:t>2026</a:t>
            </a:r>
            <a:endParaRPr lang="es-ES" sz="2400" noProof="0" dirty="0">
              <a:latin typeface="Calibri"/>
              <a:cs typeface="Calibri"/>
            </a:endParaRPr>
          </a:p>
        </p:txBody>
      </p:sp>
      <p:sp>
        <p:nvSpPr>
          <p:cNvPr id="15" name="object 15"/>
          <p:cNvSpPr/>
          <p:nvPr/>
        </p:nvSpPr>
        <p:spPr>
          <a:xfrm>
            <a:off x="1755901" y="2581910"/>
            <a:ext cx="4749800" cy="2018664"/>
          </a:xfrm>
          <a:custGeom>
            <a:avLst/>
            <a:gdLst/>
            <a:ahLst/>
            <a:cxnLst/>
            <a:rect l="l" t="t" r="r" b="b"/>
            <a:pathLst>
              <a:path w="4749800" h="2018664">
                <a:moveTo>
                  <a:pt x="4749419" y="0"/>
                </a:moveTo>
                <a:lnTo>
                  <a:pt x="0" y="0"/>
                </a:lnTo>
                <a:lnTo>
                  <a:pt x="0" y="2018538"/>
                </a:lnTo>
                <a:lnTo>
                  <a:pt x="4749419" y="2018538"/>
                </a:lnTo>
                <a:lnTo>
                  <a:pt x="4749419" y="0"/>
                </a:lnTo>
                <a:close/>
              </a:path>
            </a:pathLst>
          </a:custGeom>
          <a:solidFill>
            <a:srgbClr val="01B0B7"/>
          </a:solidFill>
        </p:spPr>
        <p:txBody>
          <a:bodyPr wrap="square" lIns="0" tIns="0" rIns="0" bIns="0" rtlCol="0"/>
          <a:lstStyle/>
          <a:p>
            <a:endParaRPr lang="es-ES" noProof="0" dirty="0"/>
          </a:p>
        </p:txBody>
      </p:sp>
      <p:sp>
        <p:nvSpPr>
          <p:cNvPr id="16" name="object 16"/>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lang="es-ES" b="1" spc="-10" noProof="0" dirty="0"/>
              <a:t>Contratos </a:t>
            </a:r>
            <a:r>
              <a:rPr lang="es-ES" b="1" spc="-20" noProof="0" dirty="0"/>
              <a:t>Registrados</a:t>
            </a:r>
            <a:r>
              <a:rPr lang="es-ES" b="1" spc="-75" noProof="0" dirty="0"/>
              <a:t> </a:t>
            </a:r>
            <a:r>
              <a:rPr lang="es-ES" b="1" noProof="0" dirty="0"/>
              <a:t>en</a:t>
            </a:r>
            <a:r>
              <a:rPr lang="es-ES" b="1" spc="-40" noProof="0" dirty="0"/>
              <a:t> </a:t>
            </a:r>
            <a:r>
              <a:rPr lang="es-ES" b="1" spc="-25" noProof="0" dirty="0"/>
              <a:t>el </a:t>
            </a:r>
            <a:r>
              <a:rPr lang="es-ES" b="1" noProof="0" dirty="0"/>
              <a:t>Sector</a:t>
            </a:r>
            <a:r>
              <a:rPr lang="es-ES" b="1" spc="-85" noProof="0" dirty="0"/>
              <a:t> </a:t>
            </a:r>
            <a:r>
              <a:rPr lang="es-ES" b="1" noProof="0" dirty="0"/>
              <a:t>del</a:t>
            </a:r>
            <a:r>
              <a:rPr lang="es-ES" b="1" spc="-50" noProof="0" dirty="0"/>
              <a:t> </a:t>
            </a:r>
            <a:r>
              <a:rPr lang="es-ES" b="1" spc="-10" noProof="0" dirty="0"/>
              <a:t>Comercio</a:t>
            </a:r>
          </a:p>
        </p:txBody>
      </p:sp>
      <p:sp>
        <p:nvSpPr>
          <p:cNvPr id="17" name="object 17"/>
          <p:cNvSpPr/>
          <p:nvPr/>
        </p:nvSpPr>
        <p:spPr>
          <a:xfrm>
            <a:off x="3108960" y="7467600"/>
            <a:ext cx="3284220" cy="1264920"/>
          </a:xfrm>
          <a:custGeom>
            <a:avLst/>
            <a:gdLst/>
            <a:ahLst/>
            <a:cxnLst/>
            <a:rect l="l" t="t" r="r" b="b"/>
            <a:pathLst>
              <a:path w="3284220" h="1264920">
                <a:moveTo>
                  <a:pt x="3284220" y="0"/>
                </a:moveTo>
                <a:lnTo>
                  <a:pt x="0" y="0"/>
                </a:lnTo>
                <a:lnTo>
                  <a:pt x="0" y="1264920"/>
                </a:lnTo>
                <a:lnTo>
                  <a:pt x="3284220" y="1264920"/>
                </a:lnTo>
                <a:lnTo>
                  <a:pt x="3284220" y="0"/>
                </a:lnTo>
                <a:close/>
              </a:path>
            </a:pathLst>
          </a:custGeom>
          <a:solidFill>
            <a:srgbClr val="FFFFFF"/>
          </a:solidFill>
        </p:spPr>
        <p:txBody>
          <a:bodyPr wrap="square" lIns="0" tIns="0" rIns="0" bIns="0" rtlCol="0"/>
          <a:lstStyle/>
          <a:p>
            <a:endParaRPr lang="es-ES" noProof="0" dirty="0"/>
          </a:p>
        </p:txBody>
      </p:sp>
      <p:sp>
        <p:nvSpPr>
          <p:cNvPr id="18" name="object 18"/>
          <p:cNvSpPr txBox="1"/>
          <p:nvPr/>
        </p:nvSpPr>
        <p:spPr>
          <a:xfrm>
            <a:off x="3180969" y="7735951"/>
            <a:ext cx="2367915" cy="932180"/>
          </a:xfrm>
          <a:prstGeom prst="rect">
            <a:avLst/>
          </a:prstGeom>
        </p:spPr>
        <p:txBody>
          <a:bodyPr vert="horz" wrap="square" lIns="0" tIns="12700" rIns="0" bIns="0" rtlCol="0">
            <a:spAutoFit/>
          </a:bodyPr>
          <a:lstStyle/>
          <a:p>
            <a:pPr marL="12700">
              <a:lnSpc>
                <a:spcPct val="100000"/>
              </a:lnSpc>
              <a:spcBef>
                <a:spcPts val="100"/>
              </a:spcBef>
            </a:pPr>
            <a:r>
              <a:rPr lang="es-ES" sz="1100" u="sng" spc="-10" noProof="0" dirty="0">
                <a:solidFill>
                  <a:srgbClr val="01B0B7"/>
                </a:solidFill>
                <a:uFill>
                  <a:solidFill>
                    <a:srgbClr val="01B0B7"/>
                  </a:solidFill>
                </a:uFill>
                <a:latin typeface="Calibri"/>
                <a:cs typeface="Calibri"/>
                <a:hlinkClick r:id="rId2">
                  <a:extLst>
                    <a:ext uri="{A12FA001-AC4F-418D-AE19-62706E023703}">
                      <ahyp:hlinkClr xmlns:ahyp="http://schemas.microsoft.com/office/drawing/2018/hyperlinkcolor" val="tx"/>
                    </a:ext>
                  </a:extLst>
                </a:hlinkClick>
              </a:rPr>
              <a:t>observatoriocomerciocanarias.com</a:t>
            </a:r>
            <a:endParaRPr lang="es-ES" sz="1100" noProof="0" dirty="0">
              <a:solidFill>
                <a:srgbClr val="01B0B7"/>
              </a:solidFill>
              <a:latin typeface="Calibri"/>
              <a:cs typeface="Calibri"/>
            </a:endParaRPr>
          </a:p>
          <a:p>
            <a:pPr marL="12700" marR="5080">
              <a:lnSpc>
                <a:spcPct val="160000"/>
              </a:lnSpc>
              <a:spcBef>
                <a:spcPts val="275"/>
              </a:spcBef>
            </a:pPr>
            <a:r>
              <a:rPr lang="es-ES" sz="1100" u="sng" spc="-10" noProof="0" dirty="0">
                <a:solidFill>
                  <a:srgbClr val="01B0B7"/>
                </a:solidFill>
                <a:uFill>
                  <a:solidFill>
                    <a:srgbClr val="01B0B7"/>
                  </a:solidFill>
                </a:uFill>
                <a:latin typeface="Calibri"/>
                <a:cs typeface="Calibri"/>
                <a:hlinkClick r:id="rId2">
                  <a:extLst>
                    <a:ext uri="{A12FA001-AC4F-418D-AE19-62706E023703}">
                      <ahyp:hlinkClr xmlns:ahyp="http://schemas.microsoft.com/office/drawing/2018/hyperlinkcolor" val="tx"/>
                    </a:ext>
                  </a:extLst>
                </a:hlinkClick>
              </a:rPr>
              <a:t>info@observatoriocomerciocanarias.com</a:t>
            </a:r>
            <a:r>
              <a:rPr lang="es-ES" sz="1100" u="none" spc="-10" noProof="0" dirty="0">
                <a:solidFill>
                  <a:srgbClr val="01B0B7"/>
                </a:solidFill>
                <a:latin typeface="Calibri"/>
                <a:cs typeface="Calibri"/>
              </a:rPr>
              <a:t> 922-248-</a:t>
            </a:r>
            <a:r>
              <a:rPr lang="es-ES" sz="1100" u="none" spc="-25" noProof="0" dirty="0">
                <a:solidFill>
                  <a:srgbClr val="01B0B7"/>
                </a:solidFill>
                <a:latin typeface="Calibri"/>
                <a:cs typeface="Calibri"/>
              </a:rPr>
              <a:t>600</a:t>
            </a:r>
            <a:endParaRPr lang="es-ES" sz="1100" noProof="0" dirty="0">
              <a:solidFill>
                <a:srgbClr val="01B0B7"/>
              </a:solidFill>
              <a:latin typeface="Calibri"/>
              <a:cs typeface="Calibri"/>
            </a:endParaRPr>
          </a:p>
          <a:p>
            <a:pPr marL="12700">
              <a:lnSpc>
                <a:spcPct val="100000"/>
              </a:lnSpc>
            </a:pPr>
            <a:r>
              <a:rPr lang="es-ES" sz="1100" spc="-10" noProof="0" dirty="0">
                <a:solidFill>
                  <a:srgbClr val="01B0B7"/>
                </a:solidFill>
                <a:latin typeface="Calibri"/>
                <a:cs typeface="Calibri"/>
              </a:rPr>
              <a:t>922-296-</a:t>
            </a:r>
            <a:r>
              <a:rPr lang="es-ES" sz="1100" spc="-25" noProof="0" dirty="0">
                <a:solidFill>
                  <a:srgbClr val="01B0B7"/>
                </a:solidFill>
                <a:latin typeface="Calibri"/>
                <a:cs typeface="Calibri"/>
              </a:rPr>
              <a:t>274</a:t>
            </a:r>
            <a:endParaRPr lang="es-ES" sz="1100" noProof="0" dirty="0">
              <a:solidFill>
                <a:srgbClr val="01B0B7"/>
              </a:solidFill>
              <a:latin typeface="Calibri"/>
              <a:cs typeface="Calibri"/>
            </a:endParaRPr>
          </a:p>
        </p:txBody>
      </p:sp>
      <p:pic>
        <p:nvPicPr>
          <p:cNvPr id="19" name="Imagen 18" descr="Imagen que contiene Texto&#10;&#10;El contenido generado por IA puede ser incorrecto.">
            <a:extLst>
              <a:ext uri="{FF2B5EF4-FFF2-40B4-BE49-F238E27FC236}">
                <a16:creationId xmlns:a16="http://schemas.microsoft.com/office/drawing/2014/main" id="{A91DD7F6-2227-F000-9B35-4D3277FF198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04476" y="52417"/>
            <a:ext cx="3576712" cy="10134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DE6B010-0D66-5E28-302F-7B97010EEF43}"/>
            </a:ext>
          </a:extLst>
        </p:cNvPr>
        <p:cNvGrpSpPr/>
        <p:nvPr/>
      </p:nvGrpSpPr>
      <p:grpSpPr>
        <a:xfrm>
          <a:off x="0" y="0"/>
          <a:ext cx="0" cy="0"/>
          <a:chOff x="0" y="0"/>
          <a:chExt cx="0" cy="0"/>
        </a:xfrm>
      </p:grpSpPr>
      <p:pic>
        <p:nvPicPr>
          <p:cNvPr id="6" name="Imagen 5" descr="Imagen que contiene Texto&#10;&#10;El contenido generado por IA puede ser incorrecto.">
            <a:extLst>
              <a:ext uri="{FF2B5EF4-FFF2-40B4-BE49-F238E27FC236}">
                <a16:creationId xmlns:a16="http://schemas.microsoft.com/office/drawing/2014/main" id="{75AED372-9FE7-3449-609B-9FDB4E377D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2396" y="371145"/>
            <a:ext cx="3228662" cy="914787"/>
          </a:xfrm>
          <a:prstGeom prst="rect">
            <a:avLst/>
          </a:prstGeom>
        </p:spPr>
      </p:pic>
      <p:sp>
        <p:nvSpPr>
          <p:cNvPr id="3" name="object 3">
            <a:extLst>
              <a:ext uri="{FF2B5EF4-FFF2-40B4-BE49-F238E27FC236}">
                <a16:creationId xmlns:a16="http://schemas.microsoft.com/office/drawing/2014/main" id="{ADF4200F-9EF9-51A1-3454-9130992D1F7B}"/>
              </a:ext>
            </a:extLst>
          </p:cNvPr>
          <p:cNvSpPr txBox="1"/>
          <p:nvPr/>
        </p:nvSpPr>
        <p:spPr>
          <a:xfrm>
            <a:off x="966317" y="1274140"/>
            <a:ext cx="4923790" cy="511809"/>
          </a:xfrm>
          <a:prstGeom prst="rect">
            <a:avLst/>
          </a:prstGeom>
        </p:spPr>
        <p:txBody>
          <a:bodyPr vert="horz" wrap="square" lIns="0" tIns="12065" rIns="0" bIns="0" rtlCol="0">
            <a:spAutoFit/>
          </a:bodyPr>
          <a:lstStyle/>
          <a:p>
            <a:pPr algn="ctr">
              <a:lnSpc>
                <a:spcPts val="1914"/>
              </a:lnSpc>
              <a:spcBef>
                <a:spcPts val="95"/>
              </a:spcBef>
            </a:pPr>
            <a:r>
              <a:rPr lang="es-ES" sz="1600" b="1" noProof="0" dirty="0">
                <a:solidFill>
                  <a:srgbClr val="404040"/>
                </a:solidFill>
                <a:latin typeface="Calibri"/>
                <a:cs typeface="Calibri"/>
              </a:rPr>
              <a:t>Contratos</a:t>
            </a:r>
            <a:r>
              <a:rPr lang="es-ES" sz="1600" b="1" spc="215" noProof="0" dirty="0">
                <a:solidFill>
                  <a:srgbClr val="404040"/>
                </a:solidFill>
                <a:latin typeface="Calibri"/>
                <a:cs typeface="Calibri"/>
              </a:rPr>
              <a:t> </a:t>
            </a:r>
            <a:r>
              <a:rPr lang="es-ES" sz="1600" b="1" noProof="0" dirty="0">
                <a:solidFill>
                  <a:srgbClr val="404040"/>
                </a:solidFill>
                <a:latin typeface="Calibri"/>
                <a:cs typeface="Calibri"/>
              </a:rPr>
              <a:t>Registrados</a:t>
            </a:r>
            <a:r>
              <a:rPr lang="es-ES" sz="1600" b="1" spc="220" noProof="0" dirty="0">
                <a:solidFill>
                  <a:srgbClr val="404040"/>
                </a:solidFill>
                <a:latin typeface="Calibri"/>
                <a:cs typeface="Calibri"/>
              </a:rPr>
              <a:t> </a:t>
            </a:r>
            <a:r>
              <a:rPr lang="es-ES" sz="1600" b="1" noProof="0" dirty="0">
                <a:solidFill>
                  <a:srgbClr val="404040"/>
                </a:solidFill>
                <a:latin typeface="Calibri"/>
                <a:cs typeface="Calibri"/>
              </a:rPr>
              <a:t>según</a:t>
            </a:r>
            <a:r>
              <a:rPr lang="es-ES" sz="1600" b="1" spc="204" noProof="0" dirty="0">
                <a:solidFill>
                  <a:srgbClr val="404040"/>
                </a:solidFill>
                <a:latin typeface="Calibri"/>
                <a:cs typeface="Calibri"/>
              </a:rPr>
              <a:t> </a:t>
            </a:r>
            <a:r>
              <a:rPr lang="es-ES" sz="1600" b="1" noProof="0" dirty="0">
                <a:solidFill>
                  <a:srgbClr val="404040"/>
                </a:solidFill>
                <a:latin typeface="Calibri"/>
                <a:cs typeface="Calibri"/>
              </a:rPr>
              <a:t>sexo.</a:t>
            </a:r>
            <a:r>
              <a:rPr lang="es-ES" sz="1600" b="1" spc="180" noProof="0" dirty="0">
                <a:solidFill>
                  <a:srgbClr val="404040"/>
                </a:solidFill>
                <a:latin typeface="Calibri"/>
                <a:cs typeface="Calibri"/>
              </a:rPr>
              <a:t> </a:t>
            </a:r>
            <a:r>
              <a:rPr lang="es-ES" sz="1600" b="1" noProof="0" dirty="0">
                <a:solidFill>
                  <a:srgbClr val="404040"/>
                </a:solidFill>
                <a:latin typeface="Calibri"/>
                <a:cs typeface="Calibri"/>
              </a:rPr>
              <a:t>Sector</a:t>
            </a:r>
            <a:r>
              <a:rPr lang="es-ES" sz="1600" b="1" spc="204" noProof="0" dirty="0">
                <a:solidFill>
                  <a:srgbClr val="404040"/>
                </a:solidFill>
                <a:latin typeface="Calibri"/>
                <a:cs typeface="Calibri"/>
              </a:rPr>
              <a:t> </a:t>
            </a:r>
            <a:r>
              <a:rPr lang="es-ES" sz="1600" b="1" noProof="0" dirty="0">
                <a:solidFill>
                  <a:srgbClr val="404040"/>
                </a:solidFill>
                <a:latin typeface="Calibri"/>
                <a:cs typeface="Calibri"/>
              </a:rPr>
              <a:t>del</a:t>
            </a:r>
            <a:r>
              <a:rPr lang="es-ES" sz="1600" b="1" spc="180" noProof="0" dirty="0">
                <a:solidFill>
                  <a:srgbClr val="404040"/>
                </a:solidFill>
                <a:latin typeface="Calibri"/>
                <a:cs typeface="Calibri"/>
              </a:rPr>
              <a:t> </a:t>
            </a:r>
            <a:r>
              <a:rPr lang="es-ES" sz="1600" b="1" spc="-10" noProof="0" dirty="0">
                <a:solidFill>
                  <a:srgbClr val="404040"/>
                </a:solidFill>
                <a:latin typeface="Calibri"/>
                <a:cs typeface="Calibri"/>
              </a:rPr>
              <a:t>Comercio.</a:t>
            </a:r>
            <a:endParaRPr lang="es-ES" sz="1600" noProof="0" dirty="0">
              <a:latin typeface="Calibri"/>
              <a:cs typeface="Calibri"/>
            </a:endParaRPr>
          </a:p>
          <a:p>
            <a:pPr marL="11430" algn="ctr">
              <a:lnSpc>
                <a:spcPts val="1914"/>
              </a:lnSpc>
            </a:pPr>
            <a:r>
              <a:rPr lang="es-ES" sz="1600" b="1" noProof="0" dirty="0">
                <a:solidFill>
                  <a:srgbClr val="404040"/>
                </a:solidFill>
                <a:latin typeface="Calibri"/>
                <a:cs typeface="Calibri"/>
              </a:rPr>
              <a:t>Canarias.</a:t>
            </a:r>
            <a:r>
              <a:rPr lang="es-ES" sz="1600" b="1" spc="300" noProof="0" dirty="0">
                <a:solidFill>
                  <a:srgbClr val="404040"/>
                </a:solidFill>
                <a:latin typeface="Calibri"/>
                <a:cs typeface="Calibri"/>
              </a:rPr>
              <a:t> </a:t>
            </a:r>
            <a:r>
              <a:rPr lang="es-ES" sz="1600" b="1" noProof="0" dirty="0">
                <a:solidFill>
                  <a:srgbClr val="404040"/>
                </a:solidFill>
                <a:latin typeface="Calibri"/>
                <a:cs typeface="Calibri"/>
              </a:rPr>
              <a:t>Año</a:t>
            </a:r>
            <a:r>
              <a:rPr lang="es-ES" sz="1600" b="1" spc="290" noProof="0" dirty="0">
                <a:solidFill>
                  <a:srgbClr val="404040"/>
                </a:solidFill>
                <a:latin typeface="Calibri"/>
                <a:cs typeface="Calibri"/>
              </a:rPr>
              <a:t> </a:t>
            </a:r>
            <a:r>
              <a:rPr lang="es-ES" sz="1600" b="1" noProof="0" dirty="0">
                <a:solidFill>
                  <a:srgbClr val="404040"/>
                </a:solidFill>
                <a:latin typeface="Calibri"/>
                <a:cs typeface="Calibri"/>
              </a:rPr>
              <a:t>2019-</a:t>
            </a:r>
            <a:r>
              <a:rPr lang="es-ES" sz="1600" b="1" spc="-10" noProof="0" dirty="0">
                <a:solidFill>
                  <a:srgbClr val="404040"/>
                </a:solidFill>
                <a:latin typeface="Calibri"/>
                <a:cs typeface="Calibri"/>
              </a:rPr>
              <a:t>2026.</a:t>
            </a:r>
            <a:endParaRPr lang="es-ES" sz="1600" noProof="0" dirty="0">
              <a:latin typeface="Calibri"/>
              <a:cs typeface="Calibri"/>
            </a:endParaRPr>
          </a:p>
        </p:txBody>
      </p:sp>
      <p:sp>
        <p:nvSpPr>
          <p:cNvPr id="4" name="object 4">
            <a:extLst>
              <a:ext uri="{FF2B5EF4-FFF2-40B4-BE49-F238E27FC236}">
                <a16:creationId xmlns:a16="http://schemas.microsoft.com/office/drawing/2014/main" id="{54D434B4-350D-E68C-55E7-E0CC19E4BE46}"/>
              </a:ext>
            </a:extLst>
          </p:cNvPr>
          <p:cNvSpPr txBox="1"/>
          <p:nvPr/>
        </p:nvSpPr>
        <p:spPr>
          <a:xfrm>
            <a:off x="674623" y="5584626"/>
            <a:ext cx="5527040" cy="4105611"/>
          </a:xfrm>
          <a:prstGeom prst="rect">
            <a:avLst/>
          </a:prstGeom>
        </p:spPr>
        <p:txBody>
          <a:bodyPr vert="horz" wrap="square" lIns="0" tIns="12065" rIns="0" bIns="0" rtlCol="0">
            <a:spAutoFit/>
          </a:bodyPr>
          <a:lstStyle/>
          <a:p>
            <a:pPr algn="just">
              <a:lnSpc>
                <a:spcPct val="150000"/>
              </a:lnSpc>
              <a:spcAft>
                <a:spcPts val="1350"/>
              </a:spcAft>
              <a:buNone/>
            </a:pPr>
            <a:r>
              <a:rPr lang="es-ES" sz="1100" b="0" i="0" dirty="0">
                <a:solidFill>
                  <a:srgbClr val="2B2D31"/>
                </a:solidFill>
                <a:effectLst/>
                <a:latin typeface="+mn-lt"/>
              </a:rPr>
              <a:t>El sector del comercio en Canarias finalizó el mes de </a:t>
            </a:r>
            <a:r>
              <a:rPr lang="es-ES" sz="1100" b="1" i="0" dirty="0">
                <a:solidFill>
                  <a:srgbClr val="2B2D31"/>
                </a:solidFill>
                <a:effectLst/>
                <a:latin typeface="+mn-lt"/>
              </a:rPr>
              <a:t>febrero de 2026</a:t>
            </a:r>
            <a:r>
              <a:rPr lang="es-ES" sz="1100" b="0" i="0" dirty="0">
                <a:solidFill>
                  <a:srgbClr val="2B2D31"/>
                </a:solidFill>
                <a:effectLst/>
                <a:latin typeface="+mn-lt"/>
              </a:rPr>
              <a:t> con un total de </a:t>
            </a:r>
            <a:r>
              <a:rPr lang="es-ES" sz="1100" b="1" i="0" dirty="0">
                <a:solidFill>
                  <a:srgbClr val="2B2D31"/>
                </a:solidFill>
                <a:effectLst/>
                <a:latin typeface="+mn-lt"/>
              </a:rPr>
              <a:t>7.778</a:t>
            </a:r>
            <a:r>
              <a:rPr lang="es-ES" sz="1100" b="0" i="0" dirty="0">
                <a:solidFill>
                  <a:srgbClr val="2B2D31"/>
                </a:solidFill>
                <a:effectLst/>
                <a:latin typeface="+mn-lt"/>
              </a:rPr>
              <a:t> contratos registrados. Este volumen de actividad sitúa al comercio como uno de los motores de la generación de empleo en el archipiélago, aglutinando el </a:t>
            </a:r>
            <a:r>
              <a:rPr lang="es-ES" sz="1100" b="1" i="0" dirty="0">
                <a:solidFill>
                  <a:srgbClr val="2B2D31"/>
                </a:solidFill>
                <a:effectLst/>
                <a:latin typeface="+mn-lt"/>
              </a:rPr>
              <a:t>14,54%</a:t>
            </a:r>
            <a:r>
              <a:rPr lang="es-ES" sz="1100" b="0" i="0" dirty="0">
                <a:solidFill>
                  <a:srgbClr val="2B2D31"/>
                </a:solidFill>
                <a:effectLst/>
                <a:latin typeface="+mn-lt"/>
              </a:rPr>
              <a:t> del total de contratos registrados en las islas durante este periodo (</a:t>
            </a:r>
            <a:r>
              <a:rPr lang="es-ES" sz="1100" b="1" i="0" dirty="0">
                <a:solidFill>
                  <a:srgbClr val="2B2D31"/>
                </a:solidFill>
                <a:effectLst/>
                <a:latin typeface="+mn-lt"/>
              </a:rPr>
              <a:t>53.486</a:t>
            </a:r>
            <a:r>
              <a:rPr lang="es-ES" sz="1100" b="0" i="0" dirty="0">
                <a:solidFill>
                  <a:srgbClr val="2B2D31"/>
                </a:solidFill>
                <a:effectLst/>
                <a:latin typeface="+mn-lt"/>
              </a:rPr>
              <a:t> en total).</a:t>
            </a:r>
          </a:p>
          <a:p>
            <a:pPr algn="just">
              <a:lnSpc>
                <a:spcPct val="150000"/>
              </a:lnSpc>
              <a:spcAft>
                <a:spcPts val="1350"/>
              </a:spcAft>
              <a:buNone/>
            </a:pPr>
            <a:r>
              <a:rPr lang="es-ES" sz="1100" b="0" i="0" dirty="0">
                <a:solidFill>
                  <a:srgbClr val="2B2D31"/>
                </a:solidFill>
                <a:effectLst/>
                <a:latin typeface="+mn-lt"/>
              </a:rPr>
              <a:t>En términos de evolución, se produjo un </a:t>
            </a:r>
            <a:r>
              <a:rPr lang="es-ES" sz="1100" b="1" i="0" dirty="0">
                <a:solidFill>
                  <a:srgbClr val="2B2D31"/>
                </a:solidFill>
                <a:effectLst/>
                <a:latin typeface="+mn-lt"/>
              </a:rPr>
              <a:t>descenso</a:t>
            </a:r>
            <a:r>
              <a:rPr lang="es-ES" sz="1100" b="0" i="0" dirty="0">
                <a:solidFill>
                  <a:srgbClr val="2B2D31"/>
                </a:solidFill>
                <a:effectLst/>
                <a:latin typeface="+mn-lt"/>
              </a:rPr>
              <a:t> mensual del </a:t>
            </a:r>
            <a:r>
              <a:rPr lang="es-ES" sz="1100" b="1" i="0" dirty="0">
                <a:solidFill>
                  <a:srgbClr val="2B2D31"/>
                </a:solidFill>
                <a:effectLst/>
                <a:latin typeface="+mn-lt"/>
              </a:rPr>
              <a:t>2,82%</a:t>
            </a:r>
            <a:r>
              <a:rPr lang="es-ES" sz="1100" b="0" i="0" dirty="0">
                <a:solidFill>
                  <a:srgbClr val="2B2D31"/>
                </a:solidFill>
                <a:effectLst/>
                <a:latin typeface="+mn-lt"/>
              </a:rPr>
              <a:t>, lo que equivale a </a:t>
            </a:r>
            <a:r>
              <a:rPr lang="es-ES" sz="1100" b="1" i="0" dirty="0">
                <a:solidFill>
                  <a:srgbClr val="2B2D31"/>
                </a:solidFill>
                <a:effectLst/>
                <a:latin typeface="+mn-lt"/>
              </a:rPr>
              <a:t>226</a:t>
            </a:r>
            <a:r>
              <a:rPr lang="es-ES" sz="1100" b="0" i="0" dirty="0">
                <a:solidFill>
                  <a:srgbClr val="2B2D31"/>
                </a:solidFill>
                <a:effectLst/>
                <a:latin typeface="+mn-lt"/>
              </a:rPr>
              <a:t> contratos registrados </a:t>
            </a:r>
            <a:r>
              <a:rPr lang="es-ES" sz="1100" b="1" i="0" dirty="0">
                <a:solidFill>
                  <a:srgbClr val="2B2D31"/>
                </a:solidFill>
                <a:effectLst/>
                <a:latin typeface="+mn-lt"/>
              </a:rPr>
              <a:t>menos</a:t>
            </a:r>
            <a:r>
              <a:rPr lang="es-ES" sz="1100" b="0" i="0" dirty="0">
                <a:solidFill>
                  <a:srgbClr val="2B2D31"/>
                </a:solidFill>
                <a:effectLst/>
                <a:latin typeface="+mn-lt"/>
              </a:rPr>
              <a:t> frente al mes anterior. Sin embargo, al analizar la variación interanual, se observa un </a:t>
            </a:r>
            <a:r>
              <a:rPr lang="es-ES" sz="1100" b="1" i="0" dirty="0">
                <a:solidFill>
                  <a:srgbClr val="2B2D31"/>
                </a:solidFill>
                <a:effectLst/>
                <a:latin typeface="+mn-lt"/>
              </a:rPr>
              <a:t>incremento</a:t>
            </a:r>
            <a:r>
              <a:rPr lang="es-ES" sz="1100" b="0" i="0" dirty="0">
                <a:solidFill>
                  <a:srgbClr val="2B2D31"/>
                </a:solidFill>
                <a:effectLst/>
                <a:latin typeface="+mn-lt"/>
              </a:rPr>
              <a:t> del </a:t>
            </a:r>
            <a:r>
              <a:rPr lang="es-ES" sz="1100" b="1" i="0" dirty="0">
                <a:solidFill>
                  <a:srgbClr val="2B2D31"/>
                </a:solidFill>
                <a:effectLst/>
                <a:latin typeface="+mn-lt"/>
              </a:rPr>
              <a:t>4,81%</a:t>
            </a:r>
            <a:r>
              <a:rPr lang="es-ES" sz="1100" b="0" i="0" dirty="0">
                <a:solidFill>
                  <a:srgbClr val="2B2D31"/>
                </a:solidFill>
                <a:effectLst/>
                <a:latin typeface="+mn-lt"/>
              </a:rPr>
              <a:t>, lo que se traduce en </a:t>
            </a:r>
            <a:r>
              <a:rPr lang="es-ES" sz="1100" b="1" i="0" dirty="0">
                <a:solidFill>
                  <a:srgbClr val="2B2D31"/>
                </a:solidFill>
                <a:effectLst/>
                <a:latin typeface="+mn-lt"/>
              </a:rPr>
              <a:t>357</a:t>
            </a:r>
            <a:r>
              <a:rPr lang="es-ES" sz="1100" b="0" i="0" dirty="0">
                <a:solidFill>
                  <a:srgbClr val="2B2D31"/>
                </a:solidFill>
                <a:effectLst/>
                <a:latin typeface="+mn-lt"/>
              </a:rPr>
              <a:t> contratos </a:t>
            </a:r>
            <a:r>
              <a:rPr lang="es-ES" sz="1100" b="1" i="0" dirty="0">
                <a:solidFill>
                  <a:srgbClr val="2B2D31"/>
                </a:solidFill>
                <a:effectLst/>
                <a:latin typeface="+mn-lt"/>
              </a:rPr>
              <a:t>más</a:t>
            </a:r>
            <a:r>
              <a:rPr lang="es-ES" sz="1100" b="0" i="0" dirty="0">
                <a:solidFill>
                  <a:srgbClr val="2B2D31"/>
                </a:solidFill>
                <a:effectLst/>
                <a:latin typeface="+mn-lt"/>
              </a:rPr>
              <a:t> que los registrados en </a:t>
            </a:r>
            <a:r>
              <a:rPr lang="es-ES" sz="1100" b="1" i="0" dirty="0">
                <a:solidFill>
                  <a:srgbClr val="2B2D31"/>
                </a:solidFill>
                <a:effectLst/>
                <a:latin typeface="+mn-lt"/>
              </a:rPr>
              <a:t>febrero de 2025</a:t>
            </a:r>
            <a:r>
              <a:rPr lang="es-ES" sz="1100" b="0" i="0" dirty="0">
                <a:solidFill>
                  <a:srgbClr val="2B2D31"/>
                </a:solidFill>
                <a:effectLst/>
                <a:latin typeface="+mn-lt"/>
              </a:rPr>
              <a:t> (cuando se firmaron 7.421).</a:t>
            </a:r>
          </a:p>
          <a:p>
            <a:pPr algn="just">
              <a:lnSpc>
                <a:spcPct val="150000"/>
              </a:lnSpc>
              <a:spcAft>
                <a:spcPts val="1350"/>
              </a:spcAft>
              <a:buNone/>
            </a:pPr>
            <a:r>
              <a:rPr lang="es-ES" sz="1100" b="0" i="0" dirty="0">
                <a:solidFill>
                  <a:srgbClr val="2B2D31"/>
                </a:solidFill>
                <a:effectLst/>
                <a:latin typeface="+mn-lt"/>
              </a:rPr>
              <a:t>Desglosando los datos por género dentro del sector comercial, del total de contratos registrados en febrero, </a:t>
            </a:r>
            <a:r>
              <a:rPr lang="es-ES" sz="1100" b="1" i="0" dirty="0">
                <a:solidFill>
                  <a:srgbClr val="2B2D31"/>
                </a:solidFill>
                <a:effectLst/>
                <a:latin typeface="+mn-lt"/>
              </a:rPr>
              <a:t>4.455</a:t>
            </a:r>
            <a:r>
              <a:rPr lang="es-ES" sz="1100" b="0" i="0" dirty="0">
                <a:solidFill>
                  <a:srgbClr val="2B2D31"/>
                </a:solidFill>
                <a:effectLst/>
                <a:latin typeface="+mn-lt"/>
              </a:rPr>
              <a:t> correspondieron a la población femenina, mientras que </a:t>
            </a:r>
            <a:r>
              <a:rPr lang="es-ES" sz="1100" b="1" i="0" dirty="0">
                <a:solidFill>
                  <a:srgbClr val="2B2D31"/>
                </a:solidFill>
                <a:effectLst/>
                <a:latin typeface="+mn-lt"/>
              </a:rPr>
              <a:t>3.323</a:t>
            </a:r>
            <a:r>
              <a:rPr lang="es-ES" sz="1100" b="0" i="0" dirty="0">
                <a:solidFill>
                  <a:srgbClr val="2B2D31"/>
                </a:solidFill>
                <a:effectLst/>
                <a:latin typeface="+mn-lt"/>
              </a:rPr>
              <a:t> fueron para la masculina. A pesar del ligero ajuste a la baja respecto a enero, el crecimiento en la comparativa interanual refleja una mayor dinamismo del sector frente al mismo periodo del año anterior.</a:t>
            </a:r>
          </a:p>
          <a:p>
            <a:pPr>
              <a:buNone/>
            </a:pPr>
            <a:br>
              <a:rPr lang="es-ES" sz="1100" dirty="0"/>
            </a:br>
            <a:br>
              <a:rPr lang="es-ES" sz="1100" dirty="0"/>
            </a:br>
            <a:endParaRPr lang="es-ES" sz="1100" dirty="0">
              <a:latin typeface="+mn-lt"/>
            </a:endParaRPr>
          </a:p>
        </p:txBody>
      </p:sp>
      <p:sp>
        <p:nvSpPr>
          <p:cNvPr id="11" name="object 11">
            <a:extLst>
              <a:ext uri="{FF2B5EF4-FFF2-40B4-BE49-F238E27FC236}">
                <a16:creationId xmlns:a16="http://schemas.microsoft.com/office/drawing/2014/main" id="{75682074-1F97-C0F8-EE67-4332DA80AF58}"/>
              </a:ext>
            </a:extLst>
          </p:cNvPr>
          <p:cNvSpPr txBox="1"/>
          <p:nvPr/>
        </p:nvSpPr>
        <p:spPr>
          <a:xfrm>
            <a:off x="4478273" y="5363717"/>
            <a:ext cx="1616710" cy="147955"/>
          </a:xfrm>
          <a:prstGeom prst="rect">
            <a:avLst/>
          </a:prstGeom>
        </p:spPr>
        <p:txBody>
          <a:bodyPr vert="horz" wrap="square" lIns="0" tIns="13335" rIns="0" bIns="0" rtlCol="0">
            <a:spAutoFit/>
          </a:bodyPr>
          <a:lstStyle/>
          <a:p>
            <a:pPr marL="12700">
              <a:lnSpc>
                <a:spcPct val="100000"/>
              </a:lnSpc>
              <a:spcBef>
                <a:spcPts val="105"/>
              </a:spcBef>
            </a:pPr>
            <a:r>
              <a:rPr lang="es-ES" sz="800" b="0" spc="-10" noProof="0" dirty="0">
                <a:solidFill>
                  <a:srgbClr val="767070"/>
                </a:solidFill>
                <a:latin typeface="Calibri Light"/>
                <a:cs typeface="Calibri Light"/>
              </a:rPr>
              <a:t>Fuente:</a:t>
            </a:r>
            <a:r>
              <a:rPr lang="es-ES" sz="800" b="0" noProof="0" dirty="0">
                <a:solidFill>
                  <a:srgbClr val="767070"/>
                </a:solidFill>
                <a:latin typeface="Calibri Light"/>
                <a:cs typeface="Calibri Light"/>
              </a:rPr>
              <a:t> </a:t>
            </a:r>
            <a:r>
              <a:rPr lang="es-ES" sz="800" b="0" spc="-10" noProof="0" dirty="0">
                <a:solidFill>
                  <a:srgbClr val="767070"/>
                </a:solidFill>
                <a:latin typeface="Calibri Light"/>
                <a:cs typeface="Calibri Light"/>
              </a:rPr>
              <a:t>Instituto </a:t>
            </a:r>
            <a:r>
              <a:rPr lang="es-ES" sz="800" b="0" noProof="0" dirty="0">
                <a:solidFill>
                  <a:srgbClr val="767070"/>
                </a:solidFill>
                <a:latin typeface="Calibri Light"/>
                <a:cs typeface="Calibri Light"/>
              </a:rPr>
              <a:t>Canario</a:t>
            </a:r>
            <a:r>
              <a:rPr lang="es-ES" sz="800" b="0" spc="-15" noProof="0" dirty="0">
                <a:solidFill>
                  <a:srgbClr val="767070"/>
                </a:solidFill>
                <a:latin typeface="Calibri Light"/>
                <a:cs typeface="Calibri Light"/>
              </a:rPr>
              <a:t> </a:t>
            </a:r>
            <a:r>
              <a:rPr lang="es-ES" sz="800" b="0" noProof="0" dirty="0">
                <a:solidFill>
                  <a:srgbClr val="767070"/>
                </a:solidFill>
                <a:latin typeface="Calibri Light"/>
                <a:cs typeface="Calibri Light"/>
              </a:rPr>
              <a:t>de</a:t>
            </a:r>
            <a:r>
              <a:rPr lang="es-ES" sz="800" b="0" spc="25" noProof="0" dirty="0">
                <a:solidFill>
                  <a:srgbClr val="767070"/>
                </a:solidFill>
                <a:latin typeface="Calibri Light"/>
                <a:cs typeface="Calibri Light"/>
              </a:rPr>
              <a:t> </a:t>
            </a:r>
            <a:r>
              <a:rPr lang="es-ES" sz="800" b="0" spc="-10" noProof="0" dirty="0">
                <a:solidFill>
                  <a:srgbClr val="767070"/>
                </a:solidFill>
                <a:latin typeface="Calibri Light"/>
                <a:cs typeface="Calibri Light"/>
              </a:rPr>
              <a:t>Estadística</a:t>
            </a:r>
            <a:endParaRPr lang="es-ES" sz="800" noProof="0" dirty="0">
              <a:latin typeface="Calibri Light"/>
              <a:cs typeface="Calibri Light"/>
            </a:endParaRPr>
          </a:p>
        </p:txBody>
      </p:sp>
      <p:pic>
        <p:nvPicPr>
          <p:cNvPr id="14" name="Imagen 13">
            <a:extLst>
              <a:ext uri="{FF2B5EF4-FFF2-40B4-BE49-F238E27FC236}">
                <a16:creationId xmlns:a16="http://schemas.microsoft.com/office/drawing/2014/main" id="{4955626F-CBA3-E0A6-EE00-A4A098C0F605}"/>
              </a:ext>
            </a:extLst>
          </p:cNvPr>
          <p:cNvPicPr>
            <a:picLocks noChangeAspect="1"/>
          </p:cNvPicPr>
          <p:nvPr/>
        </p:nvPicPr>
        <p:blipFill>
          <a:blip r:embed="rId4"/>
          <a:stretch>
            <a:fillRect/>
          </a:stretch>
        </p:blipFill>
        <p:spPr>
          <a:xfrm>
            <a:off x="763017" y="5306877"/>
            <a:ext cx="1807844" cy="204795"/>
          </a:xfrm>
          <a:prstGeom prst="rect">
            <a:avLst/>
          </a:prstGeom>
        </p:spPr>
      </p:pic>
      <p:sp>
        <p:nvSpPr>
          <p:cNvPr id="5" name="Marcador de número de diapositiva 8">
            <a:extLst>
              <a:ext uri="{FF2B5EF4-FFF2-40B4-BE49-F238E27FC236}">
                <a16:creationId xmlns:a16="http://schemas.microsoft.com/office/drawing/2014/main" id="{F6F78516-3FB5-E369-937D-AC80A426228E}"/>
              </a:ext>
            </a:extLst>
          </p:cNvPr>
          <p:cNvSpPr txBox="1">
            <a:spLocks/>
          </p:cNvSpPr>
          <p:nvPr/>
        </p:nvSpPr>
        <p:spPr>
          <a:xfrm>
            <a:off x="5669255" y="9588429"/>
            <a:ext cx="532408" cy="248096"/>
          </a:xfrm>
          <a:prstGeom prst="rect">
            <a:avLst/>
          </a:prstGeom>
          <a:noFill/>
        </p:spPr>
        <p:txBody>
          <a:bodyPr/>
          <a:lstStyle>
            <a:defPPr>
              <a:defRPr kern="0"/>
            </a:defPPr>
          </a:lstStyle>
          <a:p>
            <a:pPr algn="r"/>
            <a:fld id="{D57F1E4F-1CFF-5643-939E-217C01CDF565}" type="slidenum">
              <a:rPr lang="en-US" sz="900" b="1" smtClean="0">
                <a:solidFill>
                  <a:schemeClr val="tx1"/>
                </a:solidFill>
                <a:latin typeface="+mj-lt"/>
                <a:cs typeface="Biome Light" panose="020B0303030204020804" pitchFamily="34" charset="0"/>
              </a:rPr>
              <a:pPr algn="r"/>
              <a:t>2</a:t>
            </a:fld>
            <a:endParaRPr lang="en-US" sz="900" b="1" dirty="0">
              <a:solidFill>
                <a:schemeClr val="tx1"/>
              </a:solidFill>
              <a:latin typeface="+mj-lt"/>
              <a:cs typeface="Biome Light" panose="020B0303030204020804" pitchFamily="34" charset="0"/>
            </a:endParaRPr>
          </a:p>
        </p:txBody>
      </p:sp>
      <p:pic>
        <p:nvPicPr>
          <p:cNvPr id="7" name="Imagen 6" descr="Imagen que contiene Interfaz de usuario gráfica&#10;&#10;El contenido generado por IA puede ser incorrecto.">
            <a:extLst>
              <a:ext uri="{FF2B5EF4-FFF2-40B4-BE49-F238E27FC236}">
                <a16:creationId xmlns:a16="http://schemas.microsoft.com/office/drawing/2014/main" id="{BEB478A7-3DC9-B38A-175E-2191524B7508}"/>
              </a:ext>
            </a:extLst>
          </p:cNvPr>
          <p:cNvPicPr>
            <a:picLocks noChangeAspect="1"/>
          </p:cNvPicPr>
          <p:nvPr/>
        </p:nvPicPr>
        <p:blipFill>
          <a:blip r:embed="rId5">
            <a:extLst>
              <a:ext uri="{28A0092B-C50C-407E-A947-70E740481C1C}">
                <a14:useLocalDpi xmlns:a14="http://schemas.microsoft.com/office/drawing/2010/main" val="0"/>
              </a:ext>
            </a:extLst>
          </a:blip>
          <a:srcRect l="4445" t="20118" b="14684"/>
          <a:stretch>
            <a:fillRect/>
          </a:stretch>
        </p:blipFill>
        <p:spPr>
          <a:xfrm>
            <a:off x="362975" y="1841993"/>
            <a:ext cx="6107503" cy="3408839"/>
          </a:xfrm>
          <a:prstGeom prst="rect">
            <a:avLst/>
          </a:prstGeom>
        </p:spPr>
      </p:pic>
    </p:spTree>
    <p:extLst>
      <p:ext uri="{BB962C8B-B14F-4D97-AF65-F5344CB8AC3E}">
        <p14:creationId xmlns:p14="http://schemas.microsoft.com/office/powerpoint/2010/main" val="672563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8BF5D56-C6D0-ECCA-4DF2-9CFF0E2707D7}"/>
            </a:ext>
          </a:extLst>
        </p:cNvPr>
        <p:cNvGrpSpPr/>
        <p:nvPr/>
      </p:nvGrpSpPr>
      <p:grpSpPr>
        <a:xfrm>
          <a:off x="0" y="0"/>
          <a:ext cx="0" cy="0"/>
          <a:chOff x="0" y="0"/>
          <a:chExt cx="0" cy="0"/>
        </a:xfrm>
      </p:grpSpPr>
      <p:pic>
        <p:nvPicPr>
          <p:cNvPr id="3" name="Imagen 2" descr="Interfaz de usuario gráfica, Aplicación&#10;&#10;El contenido generado por IA puede ser incorrecto.">
            <a:extLst>
              <a:ext uri="{FF2B5EF4-FFF2-40B4-BE49-F238E27FC236}">
                <a16:creationId xmlns:a16="http://schemas.microsoft.com/office/drawing/2014/main" id="{1061318C-6987-BF54-EB9E-70CAEE8D7FAD}"/>
              </a:ext>
            </a:extLst>
          </p:cNvPr>
          <p:cNvPicPr>
            <a:picLocks noChangeAspect="1"/>
          </p:cNvPicPr>
          <p:nvPr/>
        </p:nvPicPr>
        <p:blipFill>
          <a:blip r:embed="rId2">
            <a:extLst>
              <a:ext uri="{28A0092B-C50C-407E-A947-70E740481C1C}">
                <a14:useLocalDpi xmlns:a14="http://schemas.microsoft.com/office/drawing/2010/main" val="0"/>
              </a:ext>
            </a:extLst>
          </a:blip>
          <a:srcRect t="22834" b="14685"/>
          <a:stretch>
            <a:fillRect/>
          </a:stretch>
        </p:blipFill>
        <p:spPr>
          <a:xfrm>
            <a:off x="315895" y="1726937"/>
            <a:ext cx="6201663" cy="3169739"/>
          </a:xfrm>
          <a:prstGeom prst="rect">
            <a:avLst/>
          </a:prstGeom>
        </p:spPr>
      </p:pic>
      <p:sp>
        <p:nvSpPr>
          <p:cNvPr id="4" name="object 4">
            <a:extLst>
              <a:ext uri="{FF2B5EF4-FFF2-40B4-BE49-F238E27FC236}">
                <a16:creationId xmlns:a16="http://schemas.microsoft.com/office/drawing/2014/main" id="{244BF36F-8C96-2BEB-7A7D-D3F14A73AC07}"/>
              </a:ext>
            </a:extLst>
          </p:cNvPr>
          <p:cNvSpPr txBox="1"/>
          <p:nvPr/>
        </p:nvSpPr>
        <p:spPr>
          <a:xfrm>
            <a:off x="919073" y="1291843"/>
            <a:ext cx="5017770" cy="511175"/>
          </a:xfrm>
          <a:prstGeom prst="rect">
            <a:avLst/>
          </a:prstGeom>
        </p:spPr>
        <p:txBody>
          <a:bodyPr vert="horz" wrap="square" lIns="0" tIns="20955" rIns="0" bIns="0" rtlCol="0">
            <a:spAutoFit/>
          </a:bodyPr>
          <a:lstStyle/>
          <a:p>
            <a:pPr marL="911860" marR="5080" indent="-899794">
              <a:lnSpc>
                <a:spcPts val="1910"/>
              </a:lnSpc>
              <a:spcBef>
                <a:spcPts val="165"/>
              </a:spcBef>
            </a:pPr>
            <a:r>
              <a:rPr lang="es-ES" sz="1600" b="1" noProof="0" dirty="0">
                <a:solidFill>
                  <a:srgbClr val="404040"/>
                </a:solidFill>
                <a:latin typeface="Calibri"/>
                <a:cs typeface="Calibri"/>
              </a:rPr>
              <a:t>Contratos</a:t>
            </a:r>
            <a:r>
              <a:rPr lang="es-ES" sz="1600" b="1" spc="220" noProof="0" dirty="0">
                <a:solidFill>
                  <a:srgbClr val="404040"/>
                </a:solidFill>
                <a:latin typeface="Calibri"/>
                <a:cs typeface="Calibri"/>
              </a:rPr>
              <a:t> </a:t>
            </a:r>
            <a:r>
              <a:rPr lang="es-ES" sz="1600" b="1" noProof="0" dirty="0">
                <a:solidFill>
                  <a:srgbClr val="404040"/>
                </a:solidFill>
                <a:latin typeface="Calibri"/>
                <a:cs typeface="Calibri"/>
              </a:rPr>
              <a:t>Registrados</a:t>
            </a:r>
            <a:r>
              <a:rPr lang="es-ES" sz="1600" b="1" spc="220" noProof="0" dirty="0">
                <a:solidFill>
                  <a:srgbClr val="404040"/>
                </a:solidFill>
                <a:latin typeface="Calibri"/>
                <a:cs typeface="Calibri"/>
              </a:rPr>
              <a:t> </a:t>
            </a:r>
            <a:r>
              <a:rPr lang="es-ES" sz="1600" b="1" noProof="0" dirty="0">
                <a:solidFill>
                  <a:srgbClr val="404040"/>
                </a:solidFill>
                <a:latin typeface="Calibri"/>
                <a:cs typeface="Calibri"/>
              </a:rPr>
              <a:t>según</a:t>
            </a:r>
            <a:r>
              <a:rPr lang="es-ES" sz="1600" b="1" spc="200" noProof="0" dirty="0">
                <a:solidFill>
                  <a:srgbClr val="404040"/>
                </a:solidFill>
                <a:latin typeface="Calibri"/>
                <a:cs typeface="Calibri"/>
              </a:rPr>
              <a:t> </a:t>
            </a:r>
            <a:r>
              <a:rPr lang="es-ES" sz="1600" b="1" noProof="0" dirty="0">
                <a:solidFill>
                  <a:srgbClr val="404040"/>
                </a:solidFill>
                <a:latin typeface="Calibri"/>
                <a:cs typeface="Calibri"/>
              </a:rPr>
              <a:t>tipo</a:t>
            </a:r>
            <a:r>
              <a:rPr lang="es-ES" sz="1600" b="1" spc="204" noProof="0" dirty="0">
                <a:solidFill>
                  <a:srgbClr val="404040"/>
                </a:solidFill>
                <a:latin typeface="Calibri"/>
                <a:cs typeface="Calibri"/>
              </a:rPr>
              <a:t> </a:t>
            </a:r>
            <a:r>
              <a:rPr lang="es-ES" sz="1600" b="1" noProof="0" dirty="0">
                <a:solidFill>
                  <a:srgbClr val="404040"/>
                </a:solidFill>
                <a:latin typeface="Calibri"/>
                <a:cs typeface="Calibri"/>
              </a:rPr>
              <a:t>de</a:t>
            </a:r>
            <a:r>
              <a:rPr lang="es-ES" sz="1600" b="1" spc="180" noProof="0" dirty="0">
                <a:solidFill>
                  <a:srgbClr val="404040"/>
                </a:solidFill>
                <a:latin typeface="Calibri"/>
                <a:cs typeface="Calibri"/>
              </a:rPr>
              <a:t> </a:t>
            </a:r>
            <a:r>
              <a:rPr lang="es-ES" sz="1600" b="1" noProof="0" dirty="0">
                <a:solidFill>
                  <a:srgbClr val="404040"/>
                </a:solidFill>
                <a:latin typeface="Calibri"/>
                <a:cs typeface="Calibri"/>
              </a:rPr>
              <a:t>contrato.</a:t>
            </a:r>
            <a:r>
              <a:rPr lang="es-ES" sz="1600" b="1" spc="215" noProof="0" dirty="0">
                <a:solidFill>
                  <a:srgbClr val="404040"/>
                </a:solidFill>
                <a:latin typeface="Calibri"/>
                <a:cs typeface="Calibri"/>
              </a:rPr>
              <a:t> </a:t>
            </a:r>
            <a:r>
              <a:rPr lang="es-ES" sz="1600" b="1" noProof="0" dirty="0">
                <a:solidFill>
                  <a:srgbClr val="404040"/>
                </a:solidFill>
                <a:latin typeface="Calibri"/>
                <a:cs typeface="Calibri"/>
              </a:rPr>
              <a:t>Sector</a:t>
            </a:r>
            <a:r>
              <a:rPr lang="es-ES" sz="1600" b="1" spc="204" noProof="0" dirty="0">
                <a:solidFill>
                  <a:srgbClr val="404040"/>
                </a:solidFill>
                <a:latin typeface="Calibri"/>
                <a:cs typeface="Calibri"/>
              </a:rPr>
              <a:t> </a:t>
            </a:r>
            <a:r>
              <a:rPr lang="es-ES" sz="1600" b="1" spc="-25" noProof="0" dirty="0">
                <a:solidFill>
                  <a:srgbClr val="404040"/>
                </a:solidFill>
                <a:latin typeface="Calibri"/>
                <a:cs typeface="Calibri"/>
              </a:rPr>
              <a:t>del </a:t>
            </a:r>
            <a:r>
              <a:rPr lang="es-ES" sz="1600" b="1" noProof="0" dirty="0">
                <a:solidFill>
                  <a:srgbClr val="404040"/>
                </a:solidFill>
                <a:latin typeface="Calibri"/>
                <a:cs typeface="Calibri"/>
              </a:rPr>
              <a:t>Comercio.</a:t>
            </a:r>
            <a:r>
              <a:rPr lang="es-ES" sz="1600" b="1" spc="300" noProof="0" dirty="0">
                <a:solidFill>
                  <a:srgbClr val="404040"/>
                </a:solidFill>
                <a:latin typeface="Calibri"/>
                <a:cs typeface="Calibri"/>
              </a:rPr>
              <a:t> </a:t>
            </a:r>
            <a:r>
              <a:rPr lang="es-ES" sz="1600" b="1" noProof="0" dirty="0">
                <a:solidFill>
                  <a:srgbClr val="404040"/>
                </a:solidFill>
                <a:latin typeface="Calibri"/>
                <a:cs typeface="Calibri"/>
              </a:rPr>
              <a:t>Canarias.</a:t>
            </a:r>
            <a:r>
              <a:rPr lang="es-ES" sz="1600" b="1" spc="300" noProof="0" dirty="0">
                <a:solidFill>
                  <a:srgbClr val="404040"/>
                </a:solidFill>
                <a:latin typeface="Calibri"/>
                <a:cs typeface="Calibri"/>
              </a:rPr>
              <a:t> </a:t>
            </a:r>
            <a:r>
              <a:rPr lang="es-ES" sz="1600" b="1" noProof="0" dirty="0">
                <a:solidFill>
                  <a:srgbClr val="404040"/>
                </a:solidFill>
                <a:latin typeface="Calibri"/>
                <a:cs typeface="Calibri"/>
              </a:rPr>
              <a:t>Año</a:t>
            </a:r>
            <a:r>
              <a:rPr lang="es-ES" sz="1600" b="1" spc="300" noProof="0" dirty="0">
                <a:solidFill>
                  <a:srgbClr val="404040"/>
                </a:solidFill>
                <a:latin typeface="Calibri"/>
                <a:cs typeface="Calibri"/>
              </a:rPr>
              <a:t> </a:t>
            </a:r>
            <a:r>
              <a:rPr lang="es-ES" sz="1600" b="1" noProof="0" dirty="0">
                <a:solidFill>
                  <a:srgbClr val="404040"/>
                </a:solidFill>
                <a:latin typeface="Calibri"/>
                <a:cs typeface="Calibri"/>
              </a:rPr>
              <a:t>2019-</a:t>
            </a:r>
            <a:r>
              <a:rPr lang="es-ES" sz="1600" b="1" spc="-10" noProof="0" dirty="0">
                <a:solidFill>
                  <a:srgbClr val="404040"/>
                </a:solidFill>
                <a:latin typeface="Calibri"/>
                <a:cs typeface="Calibri"/>
              </a:rPr>
              <a:t>2026.</a:t>
            </a:r>
            <a:endParaRPr lang="es-ES" sz="1600" noProof="0" dirty="0">
              <a:latin typeface="Calibri"/>
              <a:cs typeface="Calibri"/>
            </a:endParaRPr>
          </a:p>
        </p:txBody>
      </p:sp>
      <p:sp>
        <p:nvSpPr>
          <p:cNvPr id="5" name="object 5">
            <a:extLst>
              <a:ext uri="{FF2B5EF4-FFF2-40B4-BE49-F238E27FC236}">
                <a16:creationId xmlns:a16="http://schemas.microsoft.com/office/drawing/2014/main" id="{1D78A307-8A31-78E1-96B0-109F41AD45CE}"/>
              </a:ext>
            </a:extLst>
          </p:cNvPr>
          <p:cNvSpPr txBox="1"/>
          <p:nvPr/>
        </p:nvSpPr>
        <p:spPr>
          <a:xfrm>
            <a:off x="4659884" y="4862576"/>
            <a:ext cx="1616710" cy="147955"/>
          </a:xfrm>
          <a:prstGeom prst="rect">
            <a:avLst/>
          </a:prstGeom>
        </p:spPr>
        <p:txBody>
          <a:bodyPr vert="horz" wrap="square" lIns="0" tIns="13335" rIns="0" bIns="0" rtlCol="0">
            <a:spAutoFit/>
          </a:bodyPr>
          <a:lstStyle/>
          <a:p>
            <a:pPr marL="12700">
              <a:lnSpc>
                <a:spcPct val="100000"/>
              </a:lnSpc>
              <a:spcBef>
                <a:spcPts val="105"/>
              </a:spcBef>
            </a:pPr>
            <a:r>
              <a:rPr lang="es-ES" sz="800" b="0" spc="-10" noProof="0" dirty="0">
                <a:solidFill>
                  <a:srgbClr val="767070"/>
                </a:solidFill>
                <a:latin typeface="Calibri Light"/>
                <a:cs typeface="Calibri Light"/>
              </a:rPr>
              <a:t>Fuente:</a:t>
            </a:r>
            <a:r>
              <a:rPr lang="es-ES" sz="800" b="0" noProof="0" dirty="0">
                <a:solidFill>
                  <a:srgbClr val="767070"/>
                </a:solidFill>
                <a:latin typeface="Calibri Light"/>
                <a:cs typeface="Calibri Light"/>
              </a:rPr>
              <a:t> </a:t>
            </a:r>
            <a:r>
              <a:rPr lang="es-ES" sz="800" b="0" spc="-10" noProof="0" dirty="0">
                <a:solidFill>
                  <a:srgbClr val="767070"/>
                </a:solidFill>
                <a:latin typeface="Calibri Light"/>
                <a:cs typeface="Calibri Light"/>
              </a:rPr>
              <a:t>Instituto </a:t>
            </a:r>
            <a:r>
              <a:rPr lang="es-ES" sz="800" b="0" noProof="0" dirty="0">
                <a:solidFill>
                  <a:srgbClr val="767070"/>
                </a:solidFill>
                <a:latin typeface="Calibri Light"/>
                <a:cs typeface="Calibri Light"/>
              </a:rPr>
              <a:t>Canario</a:t>
            </a:r>
            <a:r>
              <a:rPr lang="es-ES" sz="800" b="0" spc="-15" noProof="0" dirty="0">
                <a:solidFill>
                  <a:srgbClr val="767070"/>
                </a:solidFill>
                <a:latin typeface="Calibri Light"/>
                <a:cs typeface="Calibri Light"/>
              </a:rPr>
              <a:t> </a:t>
            </a:r>
            <a:r>
              <a:rPr lang="es-ES" sz="800" b="0" noProof="0" dirty="0">
                <a:solidFill>
                  <a:srgbClr val="767070"/>
                </a:solidFill>
                <a:latin typeface="Calibri Light"/>
                <a:cs typeface="Calibri Light"/>
              </a:rPr>
              <a:t>de</a:t>
            </a:r>
            <a:r>
              <a:rPr lang="es-ES" sz="800" b="0" spc="25" noProof="0" dirty="0">
                <a:solidFill>
                  <a:srgbClr val="767070"/>
                </a:solidFill>
                <a:latin typeface="Calibri Light"/>
                <a:cs typeface="Calibri Light"/>
              </a:rPr>
              <a:t> </a:t>
            </a:r>
            <a:r>
              <a:rPr lang="es-ES" sz="800" b="0" spc="-10" noProof="0" dirty="0">
                <a:solidFill>
                  <a:srgbClr val="767070"/>
                </a:solidFill>
                <a:latin typeface="Calibri Light"/>
                <a:cs typeface="Calibri Light"/>
              </a:rPr>
              <a:t>Estadística</a:t>
            </a:r>
            <a:endParaRPr lang="es-ES" sz="800" noProof="0" dirty="0">
              <a:latin typeface="Calibri Light"/>
              <a:cs typeface="Calibri Light"/>
            </a:endParaRPr>
          </a:p>
        </p:txBody>
      </p:sp>
      <p:pic>
        <p:nvPicPr>
          <p:cNvPr id="12" name="Imagen 11">
            <a:extLst>
              <a:ext uri="{FF2B5EF4-FFF2-40B4-BE49-F238E27FC236}">
                <a16:creationId xmlns:a16="http://schemas.microsoft.com/office/drawing/2014/main" id="{0A91AF7C-BC22-63FB-4912-A2ECA4459593}"/>
              </a:ext>
            </a:extLst>
          </p:cNvPr>
          <p:cNvPicPr>
            <a:picLocks noChangeAspect="1"/>
          </p:cNvPicPr>
          <p:nvPr/>
        </p:nvPicPr>
        <p:blipFill>
          <a:blip r:embed="rId3"/>
          <a:stretch>
            <a:fillRect/>
          </a:stretch>
        </p:blipFill>
        <p:spPr>
          <a:xfrm>
            <a:off x="716075" y="4858576"/>
            <a:ext cx="2253265" cy="246824"/>
          </a:xfrm>
          <a:prstGeom prst="rect">
            <a:avLst/>
          </a:prstGeom>
        </p:spPr>
      </p:pic>
      <p:sp>
        <p:nvSpPr>
          <p:cNvPr id="13" name="object 2">
            <a:extLst>
              <a:ext uri="{FF2B5EF4-FFF2-40B4-BE49-F238E27FC236}">
                <a16:creationId xmlns:a16="http://schemas.microsoft.com/office/drawing/2014/main" id="{622DF39A-F903-3A7D-3293-686028FBBF5A}"/>
              </a:ext>
            </a:extLst>
          </p:cNvPr>
          <p:cNvSpPr txBox="1"/>
          <p:nvPr/>
        </p:nvSpPr>
        <p:spPr>
          <a:xfrm>
            <a:off x="716076" y="5122089"/>
            <a:ext cx="5525770" cy="5196294"/>
          </a:xfrm>
          <a:prstGeom prst="rect">
            <a:avLst/>
          </a:prstGeom>
        </p:spPr>
        <p:txBody>
          <a:bodyPr vert="horz" wrap="square" lIns="0" tIns="86360" rIns="0" bIns="0" rtlCol="0">
            <a:spAutoFit/>
          </a:bodyPr>
          <a:lstStyle/>
          <a:p>
            <a:pPr algn="just">
              <a:lnSpc>
                <a:spcPct val="150000"/>
              </a:lnSpc>
              <a:spcAft>
                <a:spcPts val="1350"/>
              </a:spcAft>
              <a:buNone/>
            </a:pPr>
            <a:r>
              <a:rPr lang="es-ES" sz="1100" b="0" i="0" dirty="0">
                <a:solidFill>
                  <a:srgbClr val="2B2D31"/>
                </a:solidFill>
                <a:effectLst/>
                <a:latin typeface="+mn-lt"/>
              </a:rPr>
              <a:t>El mercado laboral del comercio en Canarias mostró una estabilización en el volumen de contratación durante </a:t>
            </a:r>
            <a:r>
              <a:rPr lang="es-ES" sz="1100" b="1" i="0" dirty="0">
                <a:solidFill>
                  <a:srgbClr val="2B2D31"/>
                </a:solidFill>
                <a:effectLst/>
                <a:latin typeface="+mn-lt"/>
              </a:rPr>
              <a:t>febrero de 2026</a:t>
            </a:r>
            <a:r>
              <a:rPr lang="es-ES" sz="1100" b="0" i="0" dirty="0">
                <a:solidFill>
                  <a:srgbClr val="2B2D31"/>
                </a:solidFill>
                <a:effectLst/>
                <a:latin typeface="+mn-lt"/>
              </a:rPr>
              <a:t>, tras el ajuste más severo experimentado el mes anterior. Del total de </a:t>
            </a:r>
            <a:r>
              <a:rPr lang="es-ES" sz="1100" b="1" i="0" dirty="0">
                <a:solidFill>
                  <a:srgbClr val="2B2D31"/>
                </a:solidFill>
                <a:effectLst/>
                <a:latin typeface="+mn-lt"/>
              </a:rPr>
              <a:t>7.778</a:t>
            </a:r>
            <a:r>
              <a:rPr lang="es-ES" sz="1100" b="0" i="0" dirty="0">
                <a:solidFill>
                  <a:srgbClr val="2B2D31"/>
                </a:solidFill>
                <a:effectLst/>
                <a:latin typeface="+mn-lt"/>
              </a:rPr>
              <a:t> nuevos contratos en el sector, se registraron </a:t>
            </a:r>
            <a:r>
              <a:rPr lang="es-ES" sz="1100" b="1" i="0" dirty="0">
                <a:solidFill>
                  <a:srgbClr val="2B2D31"/>
                </a:solidFill>
                <a:effectLst/>
                <a:latin typeface="+mn-lt"/>
              </a:rPr>
              <a:t>4.056</a:t>
            </a:r>
            <a:r>
              <a:rPr lang="es-ES" sz="1100" b="0" i="0" dirty="0">
                <a:solidFill>
                  <a:srgbClr val="2B2D31"/>
                </a:solidFill>
                <a:effectLst/>
                <a:latin typeface="+mn-lt"/>
              </a:rPr>
              <a:t> contratos temporales. Esta modalidad experimentó un </a:t>
            </a:r>
            <a:r>
              <a:rPr lang="es-ES" sz="1100" b="1" i="0" dirty="0">
                <a:solidFill>
                  <a:srgbClr val="2B2D31"/>
                </a:solidFill>
                <a:effectLst/>
                <a:latin typeface="+mn-lt"/>
              </a:rPr>
              <a:t>descenso mensual moderado</a:t>
            </a:r>
            <a:r>
              <a:rPr lang="es-ES" sz="1100" b="0" i="0" dirty="0">
                <a:solidFill>
                  <a:srgbClr val="2B2D31"/>
                </a:solidFill>
                <a:effectLst/>
                <a:latin typeface="+mn-lt"/>
              </a:rPr>
              <a:t> del </a:t>
            </a:r>
            <a:r>
              <a:rPr lang="es-ES" sz="1100" b="1" i="0" dirty="0">
                <a:solidFill>
                  <a:srgbClr val="2B2D31"/>
                </a:solidFill>
                <a:effectLst/>
                <a:latin typeface="+mn-lt"/>
              </a:rPr>
              <a:t>2,15%</a:t>
            </a:r>
            <a:r>
              <a:rPr lang="es-ES" sz="1100" b="0" i="0" dirty="0">
                <a:solidFill>
                  <a:srgbClr val="2B2D31"/>
                </a:solidFill>
                <a:effectLst/>
                <a:latin typeface="+mn-lt"/>
              </a:rPr>
              <a:t> (89 contratos menos que en enero), aunque en la comparativa interanual destaca un </a:t>
            </a:r>
            <a:r>
              <a:rPr lang="es-ES" sz="1100" b="1" i="0" dirty="0">
                <a:solidFill>
                  <a:srgbClr val="2B2D31"/>
                </a:solidFill>
                <a:effectLst/>
                <a:latin typeface="+mn-lt"/>
              </a:rPr>
              <a:t>crecimiento del 9,41%</a:t>
            </a:r>
            <a:r>
              <a:rPr lang="es-ES" sz="1100" b="0" i="0" dirty="0">
                <a:solidFill>
                  <a:srgbClr val="2B2D31"/>
                </a:solidFill>
                <a:effectLst/>
                <a:latin typeface="+mn-lt"/>
              </a:rPr>
              <a:t> respecto a la cifra de </a:t>
            </a:r>
            <a:r>
              <a:rPr lang="es-ES" sz="1100" b="1" i="0" dirty="0">
                <a:solidFill>
                  <a:srgbClr val="2B2D31"/>
                </a:solidFill>
                <a:effectLst/>
                <a:latin typeface="+mn-lt"/>
              </a:rPr>
              <a:t>febrero de 2025</a:t>
            </a:r>
            <a:r>
              <a:rPr lang="es-ES" sz="1100" b="0" i="0" dirty="0">
                <a:solidFill>
                  <a:srgbClr val="2B2D31"/>
                </a:solidFill>
                <a:effectLst/>
                <a:latin typeface="+mn-lt"/>
              </a:rPr>
              <a:t> (cuando se registraron 3.707 contratos temporales).</a:t>
            </a:r>
          </a:p>
          <a:p>
            <a:pPr algn="just">
              <a:lnSpc>
                <a:spcPct val="150000"/>
              </a:lnSpc>
              <a:spcAft>
                <a:spcPts val="1350"/>
              </a:spcAft>
              <a:buNone/>
            </a:pPr>
            <a:r>
              <a:rPr lang="es-ES" sz="1100" b="0" i="0" dirty="0">
                <a:solidFill>
                  <a:srgbClr val="2B2D31"/>
                </a:solidFill>
                <a:effectLst/>
                <a:latin typeface="+mn-lt"/>
              </a:rPr>
              <a:t>Por su parte, los contratos indefinidos registraron un ligero retroceso tras el repunte de enero, con una </a:t>
            </a:r>
            <a:r>
              <a:rPr lang="es-ES" sz="1100" b="1" i="0" dirty="0">
                <a:solidFill>
                  <a:srgbClr val="2B2D31"/>
                </a:solidFill>
                <a:effectLst/>
                <a:latin typeface="+mn-lt"/>
              </a:rPr>
              <a:t>bajada mensual del 3,55%</a:t>
            </a:r>
            <a:r>
              <a:rPr lang="es-ES" sz="1100" b="0" i="0" dirty="0">
                <a:solidFill>
                  <a:srgbClr val="2B2D31"/>
                </a:solidFill>
                <a:effectLst/>
                <a:latin typeface="+mn-lt"/>
              </a:rPr>
              <a:t>. En </a:t>
            </a:r>
            <a:r>
              <a:rPr lang="es-ES" sz="1100" b="1" i="0" dirty="0">
                <a:solidFill>
                  <a:srgbClr val="2B2D31"/>
                </a:solidFill>
                <a:effectLst/>
                <a:latin typeface="+mn-lt"/>
              </a:rPr>
              <a:t>febrero</a:t>
            </a:r>
            <a:r>
              <a:rPr lang="es-ES" sz="1100" b="0" i="0" dirty="0">
                <a:solidFill>
                  <a:srgbClr val="2B2D31"/>
                </a:solidFill>
                <a:effectLst/>
                <a:latin typeface="+mn-lt"/>
              </a:rPr>
              <a:t> se firmaron </a:t>
            </a:r>
            <a:r>
              <a:rPr lang="es-ES" sz="1100" b="1" i="0" dirty="0">
                <a:solidFill>
                  <a:srgbClr val="2B2D31"/>
                </a:solidFill>
                <a:effectLst/>
                <a:latin typeface="+mn-lt"/>
              </a:rPr>
              <a:t>3.722</a:t>
            </a:r>
            <a:r>
              <a:rPr lang="es-ES" sz="1100" b="0" i="0" dirty="0">
                <a:solidFill>
                  <a:srgbClr val="2B2D31"/>
                </a:solidFill>
                <a:effectLst/>
                <a:latin typeface="+mn-lt"/>
              </a:rPr>
              <a:t> nuevos contratos de esta modalidad (137 menos que el mes anterior). Sin embargo, en la comparativa interanual, la contratación fija se mantiene en niveles muy similares a los del año pasado, con un </a:t>
            </a:r>
            <a:r>
              <a:rPr lang="es-ES" sz="1100" b="1" i="0" dirty="0">
                <a:solidFill>
                  <a:srgbClr val="2B2D31"/>
                </a:solidFill>
                <a:effectLst/>
                <a:latin typeface="+mn-lt"/>
              </a:rPr>
              <a:t>levísimo incremento del 0,22%</a:t>
            </a:r>
            <a:r>
              <a:rPr lang="es-ES" sz="1100" b="0" i="0" dirty="0">
                <a:solidFill>
                  <a:srgbClr val="2B2D31"/>
                </a:solidFill>
                <a:effectLst/>
                <a:latin typeface="+mn-lt"/>
              </a:rPr>
              <a:t> (apenas 8 contratos más que en </a:t>
            </a:r>
            <a:r>
              <a:rPr lang="es-ES" sz="1100" b="1" i="0" dirty="0">
                <a:solidFill>
                  <a:srgbClr val="2B2D31"/>
                </a:solidFill>
                <a:effectLst/>
                <a:latin typeface="+mn-lt"/>
              </a:rPr>
              <a:t>febrero de 2025</a:t>
            </a:r>
            <a:r>
              <a:rPr lang="es-ES" sz="1100" b="0" i="0" dirty="0">
                <a:solidFill>
                  <a:srgbClr val="2B2D31"/>
                </a:solidFill>
                <a:effectLst/>
                <a:latin typeface="+mn-lt"/>
              </a:rPr>
              <a:t>).</a:t>
            </a:r>
          </a:p>
          <a:p>
            <a:pPr algn="just">
              <a:lnSpc>
                <a:spcPct val="150000"/>
              </a:lnSpc>
              <a:spcAft>
                <a:spcPts val="1350"/>
              </a:spcAft>
              <a:buNone/>
            </a:pPr>
            <a:r>
              <a:rPr lang="es-ES" sz="1100" b="0" i="0" dirty="0">
                <a:solidFill>
                  <a:srgbClr val="2B2D31"/>
                </a:solidFill>
                <a:effectLst/>
                <a:latin typeface="+mn-lt"/>
              </a:rPr>
              <a:t>En conjunto, la evolución de </a:t>
            </a:r>
            <a:r>
              <a:rPr lang="es-ES" sz="1100" b="1" i="0" dirty="0">
                <a:solidFill>
                  <a:srgbClr val="2B2D31"/>
                </a:solidFill>
                <a:effectLst/>
                <a:latin typeface="+mn-lt"/>
              </a:rPr>
              <a:t>febrero</a:t>
            </a:r>
            <a:r>
              <a:rPr lang="es-ES" sz="1100" b="0" i="0" dirty="0">
                <a:solidFill>
                  <a:srgbClr val="2B2D31"/>
                </a:solidFill>
                <a:effectLst/>
                <a:latin typeface="+mn-lt"/>
              </a:rPr>
              <a:t> evidencia una fase de transición en el sector comercial de las islas. Si bien ambas modalidades de contratación (temporal e indefinida) sufrieron ligeros ajustes a la baja en comparación con el mes de enero, la salud del sector en términos anuales es positiva, especialmente en la modalidad temporal, que muestra un dinamismo muy superior al registrado hace un año.</a:t>
            </a:r>
          </a:p>
          <a:p>
            <a:pPr>
              <a:buNone/>
            </a:pPr>
            <a:br>
              <a:rPr lang="es-ES" sz="1100" dirty="0"/>
            </a:br>
            <a:br>
              <a:rPr lang="es-ES" sz="1100" dirty="0"/>
            </a:br>
            <a:endParaRPr lang="es-ES" sz="1100" dirty="0"/>
          </a:p>
        </p:txBody>
      </p:sp>
      <p:sp>
        <p:nvSpPr>
          <p:cNvPr id="7" name="Marcador de número de diapositiva 8">
            <a:extLst>
              <a:ext uri="{FF2B5EF4-FFF2-40B4-BE49-F238E27FC236}">
                <a16:creationId xmlns:a16="http://schemas.microsoft.com/office/drawing/2014/main" id="{99E35F27-AEBD-EB7F-7D4E-755E637F7982}"/>
              </a:ext>
            </a:extLst>
          </p:cNvPr>
          <p:cNvSpPr txBox="1">
            <a:spLocks/>
          </p:cNvSpPr>
          <p:nvPr/>
        </p:nvSpPr>
        <p:spPr>
          <a:xfrm>
            <a:off x="5669255" y="9588429"/>
            <a:ext cx="532408" cy="248096"/>
          </a:xfrm>
          <a:prstGeom prst="rect">
            <a:avLst/>
          </a:prstGeom>
          <a:noFill/>
        </p:spPr>
        <p:txBody>
          <a:bodyPr/>
          <a:lstStyle>
            <a:defPPr>
              <a:defRPr kern="0"/>
            </a:defPPr>
          </a:lstStyle>
          <a:p>
            <a:pPr algn="r"/>
            <a:fld id="{D57F1E4F-1CFF-5643-939E-217C01CDF565}" type="slidenum">
              <a:rPr lang="en-US" sz="900" b="1" smtClean="0">
                <a:solidFill>
                  <a:schemeClr val="tx1"/>
                </a:solidFill>
                <a:latin typeface="+mj-lt"/>
                <a:cs typeface="Biome Light" panose="020B0303030204020804" pitchFamily="34" charset="0"/>
              </a:rPr>
              <a:pPr algn="r"/>
              <a:t>3</a:t>
            </a:fld>
            <a:endParaRPr lang="en-US" sz="900" b="1" dirty="0">
              <a:solidFill>
                <a:schemeClr val="tx1"/>
              </a:solidFill>
              <a:latin typeface="+mj-lt"/>
              <a:cs typeface="Biome Light" panose="020B0303030204020804" pitchFamily="34" charset="0"/>
            </a:endParaRPr>
          </a:p>
        </p:txBody>
      </p:sp>
      <p:pic>
        <p:nvPicPr>
          <p:cNvPr id="6" name="Imagen 5" descr="Imagen que contiene Texto&#10;&#10;El contenido generado por IA puede ser incorrecto.">
            <a:extLst>
              <a:ext uri="{FF2B5EF4-FFF2-40B4-BE49-F238E27FC236}">
                <a16:creationId xmlns:a16="http://schemas.microsoft.com/office/drawing/2014/main" id="{B1043C98-A006-5205-7CA6-A91EB6EFCC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2396" y="371145"/>
            <a:ext cx="3228662" cy="914787"/>
          </a:xfrm>
          <a:prstGeom prst="rect">
            <a:avLst/>
          </a:prstGeom>
        </p:spPr>
      </p:pic>
    </p:spTree>
    <p:extLst>
      <p:ext uri="{BB962C8B-B14F-4D97-AF65-F5344CB8AC3E}">
        <p14:creationId xmlns:p14="http://schemas.microsoft.com/office/powerpoint/2010/main" val="2101467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858000" cy="9906000"/>
          </a:xfrm>
          <a:custGeom>
            <a:avLst/>
            <a:gdLst/>
            <a:ahLst/>
            <a:cxnLst/>
            <a:rect l="l" t="t" r="r" b="b"/>
            <a:pathLst>
              <a:path w="6858000" h="9906000">
                <a:moveTo>
                  <a:pt x="6858000" y="0"/>
                </a:moveTo>
                <a:lnTo>
                  <a:pt x="0" y="0"/>
                </a:lnTo>
                <a:lnTo>
                  <a:pt x="0" y="9906000"/>
                </a:lnTo>
                <a:lnTo>
                  <a:pt x="6858000" y="9906000"/>
                </a:lnTo>
                <a:lnTo>
                  <a:pt x="6858000" y="0"/>
                </a:lnTo>
                <a:close/>
              </a:path>
            </a:pathLst>
          </a:custGeom>
          <a:solidFill>
            <a:srgbClr val="01B0B7"/>
          </a:solidFill>
        </p:spPr>
        <p:txBody>
          <a:bodyPr wrap="square" lIns="0" tIns="0" rIns="0" bIns="0" rtlCol="0"/>
          <a:lstStyle/>
          <a:p>
            <a:endParaRPr lang="es-ES" noProof="0" dirty="0"/>
          </a:p>
        </p:txBody>
      </p:sp>
      <p:pic>
        <p:nvPicPr>
          <p:cNvPr id="3" name="object 3"/>
          <p:cNvPicPr/>
          <p:nvPr/>
        </p:nvPicPr>
        <p:blipFill>
          <a:blip r:embed="rId2" cstate="print"/>
          <a:stretch>
            <a:fillRect/>
          </a:stretch>
        </p:blipFill>
        <p:spPr>
          <a:xfrm>
            <a:off x="1066800" y="2590800"/>
            <a:ext cx="4724400" cy="2362200"/>
          </a:xfrm>
          <a:prstGeom prst="rect">
            <a:avLst/>
          </a:prstGeom>
        </p:spPr>
      </p:pic>
      <p:sp>
        <p:nvSpPr>
          <p:cNvPr id="4" name="object 4"/>
          <p:cNvSpPr txBox="1"/>
          <p:nvPr/>
        </p:nvSpPr>
        <p:spPr>
          <a:xfrm>
            <a:off x="2118995" y="5106670"/>
            <a:ext cx="2977515" cy="818515"/>
          </a:xfrm>
          <a:prstGeom prst="rect">
            <a:avLst/>
          </a:prstGeom>
        </p:spPr>
        <p:txBody>
          <a:bodyPr vert="horz" wrap="square" lIns="0" tIns="0" rIns="0" bIns="0" rtlCol="0">
            <a:spAutoFit/>
          </a:bodyPr>
          <a:lstStyle/>
          <a:p>
            <a:pPr marL="42545">
              <a:lnSpc>
                <a:spcPts val="1335"/>
              </a:lnSpc>
            </a:pPr>
            <a:r>
              <a:rPr lang="es-ES" sz="1400" spc="-10" noProof="0" dirty="0">
                <a:solidFill>
                  <a:srgbClr val="FFFFFF"/>
                </a:solidFill>
                <a:latin typeface="Calibri"/>
                <a:cs typeface="Calibri"/>
                <a:hlinkClick r:id="rId3"/>
              </a:rPr>
              <a:t>www.obsevatoriocomerciocanarias.com</a:t>
            </a:r>
            <a:endParaRPr lang="es-ES" sz="1400" noProof="0" dirty="0">
              <a:latin typeface="Calibri"/>
              <a:cs typeface="Calibri"/>
            </a:endParaRPr>
          </a:p>
          <a:p>
            <a:pPr marL="1042669" indent="-1042669">
              <a:lnSpc>
                <a:spcPct val="150000"/>
              </a:lnSpc>
            </a:pPr>
            <a:r>
              <a:rPr lang="es-ES" sz="1400" spc="-10" noProof="0" dirty="0">
                <a:solidFill>
                  <a:srgbClr val="FFFFFF"/>
                </a:solidFill>
                <a:latin typeface="Calibri"/>
                <a:cs typeface="Calibri"/>
                <a:hlinkClick r:id="rId4"/>
              </a:rPr>
              <a:t>info@observat</a:t>
            </a:r>
            <a:r>
              <a:rPr lang="es-ES" sz="1400" spc="-10" noProof="0" dirty="0">
                <a:solidFill>
                  <a:srgbClr val="FFFFFF"/>
                </a:solidFill>
                <a:latin typeface="Calibri"/>
                <a:cs typeface="Calibri"/>
                <a:hlinkClick r:id="rId5"/>
              </a:rPr>
              <a:t>or</a:t>
            </a:r>
            <a:r>
              <a:rPr lang="es-ES" sz="1400" spc="-10" noProof="0" dirty="0">
                <a:solidFill>
                  <a:srgbClr val="FFFFFF"/>
                </a:solidFill>
                <a:latin typeface="Calibri"/>
                <a:cs typeface="Calibri"/>
                <a:hlinkClick r:id="rId4"/>
              </a:rPr>
              <a:t>ioc</a:t>
            </a:r>
            <a:r>
              <a:rPr lang="es-ES" sz="1400" spc="-10" noProof="0" dirty="0">
                <a:solidFill>
                  <a:srgbClr val="FFFFFF"/>
                </a:solidFill>
                <a:latin typeface="Calibri"/>
                <a:cs typeface="Calibri"/>
                <a:hlinkClick r:id="rId5"/>
              </a:rPr>
              <a:t>omer</a:t>
            </a:r>
            <a:r>
              <a:rPr lang="es-ES" sz="1400" spc="-10" noProof="0" dirty="0">
                <a:solidFill>
                  <a:srgbClr val="FFFFFF"/>
                </a:solidFill>
                <a:latin typeface="Calibri"/>
                <a:cs typeface="Calibri"/>
                <a:hlinkClick r:id="rId4"/>
              </a:rPr>
              <a:t>ciocanarias.com</a:t>
            </a:r>
            <a:r>
              <a:rPr lang="es-ES" sz="1400" spc="-10" noProof="0" dirty="0">
                <a:solidFill>
                  <a:srgbClr val="FFFFFF"/>
                </a:solidFill>
                <a:latin typeface="Calibri"/>
                <a:cs typeface="Calibri"/>
              </a:rPr>
              <a:t> </a:t>
            </a:r>
            <a:r>
              <a:rPr lang="es-ES" sz="1400" noProof="0" dirty="0">
                <a:solidFill>
                  <a:srgbClr val="FFFFFF"/>
                </a:solidFill>
                <a:latin typeface="Calibri"/>
                <a:cs typeface="Calibri"/>
                <a:hlinkClick r:id="rId5"/>
              </a:rPr>
              <a:t>666</a:t>
            </a:r>
            <a:r>
              <a:rPr lang="es-ES" sz="1400" spc="-30" noProof="0" dirty="0">
                <a:solidFill>
                  <a:srgbClr val="FFFFFF"/>
                </a:solidFill>
                <a:latin typeface="Calibri"/>
                <a:cs typeface="Calibri"/>
              </a:rPr>
              <a:t> </a:t>
            </a:r>
            <a:r>
              <a:rPr lang="es-ES" sz="1400" noProof="0" dirty="0">
                <a:solidFill>
                  <a:srgbClr val="FFFFFF"/>
                </a:solidFill>
                <a:latin typeface="Calibri"/>
                <a:cs typeface="Calibri"/>
                <a:hlinkClick r:id="rId5"/>
              </a:rPr>
              <a:t>666</a:t>
            </a:r>
            <a:r>
              <a:rPr lang="es-ES" sz="1400" spc="-30" noProof="0" dirty="0">
                <a:solidFill>
                  <a:srgbClr val="FFFFFF"/>
                </a:solidFill>
                <a:latin typeface="Calibri"/>
                <a:cs typeface="Calibri"/>
              </a:rPr>
              <a:t> </a:t>
            </a:r>
            <a:r>
              <a:rPr lang="es-ES" sz="1400" spc="-25" noProof="0" dirty="0">
                <a:solidFill>
                  <a:srgbClr val="FFFFFF"/>
                </a:solidFill>
                <a:latin typeface="Calibri"/>
                <a:cs typeface="Calibri"/>
              </a:rPr>
              <a:t>666</a:t>
            </a:r>
            <a:endParaRPr lang="es-ES" sz="1400" noProof="0" dirty="0">
              <a:latin typeface="Calibri"/>
              <a:cs typeface="Calibri"/>
            </a:endParaRPr>
          </a:p>
        </p:txBody>
      </p:sp>
      <p:grpSp>
        <p:nvGrpSpPr>
          <p:cNvPr id="5" name="object 5"/>
          <p:cNvGrpSpPr/>
          <p:nvPr/>
        </p:nvGrpSpPr>
        <p:grpSpPr>
          <a:xfrm>
            <a:off x="0" y="4665979"/>
            <a:ext cx="5566410" cy="5240020"/>
            <a:chOff x="0" y="4665979"/>
            <a:chExt cx="5566410" cy="5240020"/>
          </a:xfrm>
        </p:grpSpPr>
        <p:pic>
          <p:nvPicPr>
            <p:cNvPr id="6" name="object 6"/>
            <p:cNvPicPr/>
            <p:nvPr/>
          </p:nvPicPr>
          <p:blipFill>
            <a:blip r:embed="rId6" cstate="print"/>
            <a:stretch>
              <a:fillRect/>
            </a:stretch>
          </p:blipFill>
          <p:spPr>
            <a:xfrm>
              <a:off x="0" y="6230238"/>
              <a:ext cx="3786124" cy="3675759"/>
            </a:xfrm>
            <a:prstGeom prst="rect">
              <a:avLst/>
            </a:prstGeom>
          </p:spPr>
        </p:pic>
        <p:sp>
          <p:nvSpPr>
            <p:cNvPr id="7" name="object 7"/>
            <p:cNvSpPr/>
            <p:nvPr/>
          </p:nvSpPr>
          <p:spPr>
            <a:xfrm>
              <a:off x="1291589" y="4665979"/>
              <a:ext cx="4274820" cy="2069464"/>
            </a:xfrm>
            <a:custGeom>
              <a:avLst/>
              <a:gdLst/>
              <a:ahLst/>
              <a:cxnLst/>
              <a:rect l="l" t="t" r="r" b="b"/>
              <a:pathLst>
                <a:path w="4274820" h="2069465">
                  <a:moveTo>
                    <a:pt x="4274820" y="0"/>
                  </a:moveTo>
                  <a:lnTo>
                    <a:pt x="0" y="0"/>
                  </a:lnTo>
                  <a:lnTo>
                    <a:pt x="0" y="2069211"/>
                  </a:lnTo>
                  <a:lnTo>
                    <a:pt x="4274820" y="2069211"/>
                  </a:lnTo>
                  <a:lnTo>
                    <a:pt x="4274820" y="0"/>
                  </a:lnTo>
                  <a:close/>
                </a:path>
              </a:pathLst>
            </a:custGeom>
            <a:solidFill>
              <a:srgbClr val="01B0B7"/>
            </a:solidFill>
          </p:spPr>
          <p:txBody>
            <a:bodyPr wrap="square" lIns="0" tIns="0" rIns="0" bIns="0" rtlCol="0"/>
            <a:lstStyle/>
            <a:p>
              <a:endParaRPr lang="es-ES" noProof="0" dirty="0"/>
            </a:p>
          </p:txBody>
        </p:sp>
      </p:grpSp>
      <p:sp>
        <p:nvSpPr>
          <p:cNvPr id="8" name="object 8"/>
          <p:cNvSpPr txBox="1"/>
          <p:nvPr/>
        </p:nvSpPr>
        <p:spPr>
          <a:xfrm>
            <a:off x="2209575" y="4939553"/>
            <a:ext cx="2575560" cy="1123315"/>
          </a:xfrm>
          <a:prstGeom prst="rect">
            <a:avLst/>
          </a:prstGeom>
        </p:spPr>
        <p:txBody>
          <a:bodyPr vert="horz" wrap="square" lIns="0" tIns="12700" rIns="0" bIns="0" rtlCol="0">
            <a:spAutoFit/>
          </a:bodyPr>
          <a:lstStyle/>
          <a:p>
            <a:pPr marL="12700" marR="5080" indent="-1905" algn="ctr">
              <a:lnSpc>
                <a:spcPct val="150100"/>
              </a:lnSpc>
              <a:spcBef>
                <a:spcPts val="100"/>
              </a:spcBef>
            </a:pPr>
            <a:r>
              <a:rPr lang="es-ES" sz="1200" u="sng" spc="-10" noProof="0" dirty="0">
                <a:solidFill>
                  <a:schemeClr val="bg1"/>
                </a:solidFill>
                <a:uFill>
                  <a:solidFill>
                    <a:srgbClr val="FFFFFF"/>
                  </a:solidFill>
                </a:uFill>
                <a:latin typeface="Calibri"/>
                <a:cs typeface="Calibri"/>
                <a:hlinkClick r:id="rId5">
                  <a:extLst>
                    <a:ext uri="{A12FA001-AC4F-418D-AE19-62706E023703}">
                      <ahyp:hlinkClr xmlns:ahyp="http://schemas.microsoft.com/office/drawing/2018/hyperlinkcolor" val="tx"/>
                    </a:ext>
                  </a:extLst>
                </a:hlinkClick>
              </a:rPr>
              <a:t>observatoriocomerciocanarias.com</a:t>
            </a:r>
            <a:r>
              <a:rPr lang="es-ES" sz="1200" u="none" spc="-10" noProof="0" dirty="0">
                <a:solidFill>
                  <a:schemeClr val="bg1"/>
                </a:solidFill>
                <a:latin typeface="Calibri"/>
                <a:cs typeface="Calibri"/>
              </a:rPr>
              <a:t> </a:t>
            </a:r>
            <a:r>
              <a:rPr lang="es-ES" sz="1200" u="sng" spc="-10" noProof="0" dirty="0">
                <a:solidFill>
                  <a:schemeClr val="bg1"/>
                </a:solidFill>
                <a:uFill>
                  <a:solidFill>
                    <a:srgbClr val="FFFFFF"/>
                  </a:solidFill>
                </a:uFill>
                <a:latin typeface="Calibri"/>
                <a:cs typeface="Calibri"/>
                <a:hlinkClick r:id="rId5">
                  <a:extLst>
                    <a:ext uri="{A12FA001-AC4F-418D-AE19-62706E023703}">
                      <ahyp:hlinkClr xmlns:ahyp="http://schemas.microsoft.com/office/drawing/2018/hyperlinkcolor" val="tx"/>
                    </a:ext>
                  </a:extLst>
                </a:hlinkClick>
              </a:rPr>
              <a:t>info@observatoriocomerciocanarias.com</a:t>
            </a:r>
            <a:r>
              <a:rPr lang="es-ES" sz="1200" u="none" spc="-10" noProof="0" dirty="0">
                <a:solidFill>
                  <a:schemeClr val="bg1"/>
                </a:solidFill>
                <a:latin typeface="Calibri"/>
                <a:cs typeface="Calibri"/>
              </a:rPr>
              <a:t> </a:t>
            </a:r>
            <a:r>
              <a:rPr lang="es-ES" sz="1200" u="sng" spc="-10" noProof="0" dirty="0">
                <a:solidFill>
                  <a:schemeClr val="bg1"/>
                </a:solidFill>
                <a:uFill>
                  <a:solidFill>
                    <a:srgbClr val="FFFFFF"/>
                  </a:solidFill>
                </a:uFill>
                <a:latin typeface="Calibri"/>
                <a:cs typeface="Calibri"/>
                <a:hlinkClick r:id="rId5">
                  <a:extLst>
                    <a:ext uri="{A12FA001-AC4F-418D-AE19-62706E023703}">
                      <ahyp:hlinkClr xmlns:ahyp="http://schemas.microsoft.com/office/drawing/2018/hyperlinkcolor" val="tx"/>
                    </a:ext>
                  </a:extLst>
                </a:hlinkClick>
              </a:rPr>
              <a:t>922-248-</a:t>
            </a:r>
            <a:r>
              <a:rPr lang="es-ES" sz="1200" u="sng" spc="-25" noProof="0" dirty="0">
                <a:solidFill>
                  <a:schemeClr val="bg1"/>
                </a:solidFill>
                <a:uFill>
                  <a:solidFill>
                    <a:srgbClr val="FFFFFF"/>
                  </a:solidFill>
                </a:uFill>
                <a:latin typeface="Calibri"/>
                <a:cs typeface="Calibri"/>
                <a:hlinkClick r:id="rId5">
                  <a:extLst>
                    <a:ext uri="{A12FA001-AC4F-418D-AE19-62706E023703}">
                      <ahyp:hlinkClr xmlns:ahyp="http://schemas.microsoft.com/office/drawing/2018/hyperlinkcolor" val="tx"/>
                    </a:ext>
                  </a:extLst>
                </a:hlinkClick>
              </a:rPr>
              <a:t>600</a:t>
            </a:r>
            <a:endParaRPr lang="es-ES" sz="1200" noProof="0" dirty="0">
              <a:solidFill>
                <a:schemeClr val="bg1"/>
              </a:solidFill>
              <a:latin typeface="Calibri"/>
              <a:cs typeface="Calibri"/>
            </a:endParaRPr>
          </a:p>
          <a:p>
            <a:pPr marL="635" algn="ctr">
              <a:lnSpc>
                <a:spcPct val="100000"/>
              </a:lnSpc>
              <a:spcBef>
                <a:spcPts val="720"/>
              </a:spcBef>
            </a:pPr>
            <a:r>
              <a:rPr lang="es-ES" sz="1200" u="sng" spc="-10" noProof="0" dirty="0">
                <a:solidFill>
                  <a:schemeClr val="bg1"/>
                </a:solidFill>
                <a:uFill>
                  <a:solidFill>
                    <a:srgbClr val="FFFFFF"/>
                  </a:solidFill>
                </a:uFill>
                <a:latin typeface="Calibri"/>
                <a:cs typeface="Calibri"/>
                <a:hlinkClick r:id="rId5">
                  <a:extLst>
                    <a:ext uri="{A12FA001-AC4F-418D-AE19-62706E023703}">
                      <ahyp:hlinkClr xmlns:ahyp="http://schemas.microsoft.com/office/drawing/2018/hyperlinkcolor" val="tx"/>
                    </a:ext>
                  </a:extLst>
                </a:hlinkClick>
              </a:rPr>
              <a:t>922-296-</a:t>
            </a:r>
            <a:r>
              <a:rPr lang="es-ES" sz="1200" u="sng" spc="-25" noProof="0" dirty="0">
                <a:solidFill>
                  <a:schemeClr val="bg1"/>
                </a:solidFill>
                <a:uFill>
                  <a:solidFill>
                    <a:srgbClr val="FFFFFF"/>
                  </a:solidFill>
                </a:uFill>
                <a:latin typeface="Calibri"/>
                <a:cs typeface="Calibri"/>
                <a:hlinkClick r:id="rId5">
                  <a:extLst>
                    <a:ext uri="{A12FA001-AC4F-418D-AE19-62706E023703}">
                      <ahyp:hlinkClr xmlns:ahyp="http://schemas.microsoft.com/office/drawing/2018/hyperlinkcolor" val="tx"/>
                    </a:ext>
                  </a:extLst>
                </a:hlinkClick>
              </a:rPr>
              <a:t>274</a:t>
            </a:r>
            <a:endParaRPr lang="es-ES" sz="1200" noProof="0" dirty="0">
              <a:solidFill>
                <a:schemeClr val="bg1"/>
              </a:solidFill>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254</TotalTime>
  <Words>542</Words>
  <Application>Microsoft Office PowerPoint</Application>
  <PresentationFormat>A4 (210 x 297 mm)</PresentationFormat>
  <Paragraphs>28</Paragraphs>
  <Slides>4</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Aptos</vt:lpstr>
      <vt:lpstr>Calibri</vt:lpstr>
      <vt:lpstr>Calibri Light</vt:lpstr>
      <vt:lpstr>Office Theme</vt:lpstr>
      <vt:lpstr>Contratos Registrados en el Sector del Comercio</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Contratos Registrados en el Comercio</dc:title>
  <dc:creator>Carlos Javier Márzol Dortas</dc:creator>
  <cp:lastModifiedBy>Carlos Javier Márzol Dortas</cp:lastModifiedBy>
  <cp:revision>26</cp:revision>
  <dcterms:created xsi:type="dcterms:W3CDTF">2025-09-03T13:00:25Z</dcterms:created>
  <dcterms:modified xsi:type="dcterms:W3CDTF">2026-03-03T10:43:33Z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2025-09-02T00:00:00Z</vt:filetime>
  </property>
  <property fmtid="{D5CDD505-2E9C-101B-9397-08002B2CF9AE}" pid="3" name="Creator">
    <vt:lpwstr>Microsoft® PowerPoint® para Microsoft 365</vt:lpwstr>
  </property>
  <property fmtid="{D5CDD505-2E9C-101B-9397-08002B2CF9AE}" pid="4" name="LastSaved">
    <vt:filetime>2025-09-03T00:00:00Z</vt:filetime>
  </property>
  <property fmtid="{D5CDD505-2E9C-101B-9397-08002B2CF9AE}" pid="5" name="Producer">
    <vt:lpwstr>Microsoft® PowerPoint® para Microsoft 365</vt:lpwstr>
  </property>
</Properties>
</file>